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0" r:id="rId6"/>
    <p:sldId id="261" r:id="rId7"/>
    <p:sldId id="263" r:id="rId8"/>
    <p:sldId id="262"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94660"/>
  </p:normalViewPr>
  <p:slideViewPr>
    <p:cSldViewPr snapToGrid="0">
      <p:cViewPr varScale="1">
        <p:scale>
          <a:sx n="84" d="100"/>
          <a:sy n="84" d="100"/>
        </p:scale>
        <p:origin x="643"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GB"/>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073469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2890965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6876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GB"/>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979091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420274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GB"/>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4062556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067718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82698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GB"/>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4201890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4B55C9-34A3-401B-89C5-7A3D8F342FD5}" type="datetimeFigureOut">
              <a:rPr lang="en-GB" smtClean="0"/>
              <a:t>28/03/2026</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999053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010698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64B55C9-34A3-401B-89C5-7A3D8F342FD5}" type="datetimeFigureOut">
              <a:rPr lang="en-GB" smtClean="0"/>
              <a:t>28/03/2026</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2583969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64B55C9-34A3-401B-89C5-7A3D8F342FD5}" type="datetimeFigureOut">
              <a:rPr lang="en-GB" smtClean="0"/>
              <a:t>28/03/2026</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143114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B55C9-34A3-401B-89C5-7A3D8F342FD5}" type="datetimeFigureOut">
              <a:rPr lang="en-GB" smtClean="0"/>
              <a:t>28/03/2026</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279301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GB"/>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985457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64B55C9-34A3-401B-89C5-7A3D8F342FD5}" type="datetimeFigureOut">
              <a:rPr lang="en-GB" smtClean="0"/>
              <a:t>28/03/2026</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3EEC017-5F3F-4D30-87F6-7C4BF2123545}" type="slidenum">
              <a:rPr lang="en-GB" smtClean="0"/>
              <a:t>‹#›</a:t>
            </a:fld>
            <a:endParaRPr lang="en-GB"/>
          </a:p>
        </p:txBody>
      </p:sp>
    </p:spTree>
    <p:extLst>
      <p:ext uri="{BB962C8B-B14F-4D97-AF65-F5344CB8AC3E}">
        <p14:creationId xmlns:p14="http://schemas.microsoft.com/office/powerpoint/2010/main" val="3578058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64B55C9-34A3-401B-89C5-7A3D8F342FD5}" type="datetimeFigureOut">
              <a:rPr lang="en-GB" smtClean="0"/>
              <a:t>28/03/2026</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3EEC017-5F3F-4D30-87F6-7C4BF2123545}" type="slidenum">
              <a:rPr lang="en-GB" smtClean="0"/>
              <a:t>‹#›</a:t>
            </a:fld>
            <a:endParaRPr lang="en-GB"/>
          </a:p>
        </p:txBody>
      </p:sp>
    </p:spTree>
    <p:extLst>
      <p:ext uri="{BB962C8B-B14F-4D97-AF65-F5344CB8AC3E}">
        <p14:creationId xmlns:p14="http://schemas.microsoft.com/office/powerpoint/2010/main" val="183154670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6.xml"/><Relationship Id="rId6" Type="http://schemas.openxmlformats.org/officeDocument/2006/relationships/image" Target="../media/image7.jp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9FE27-46F2-30AE-1F76-D5A76EB6ABB6}"/>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30B164FE-4B54-25A4-2D28-E81D16C9C02B}"/>
              </a:ext>
            </a:extLst>
          </p:cNvPr>
          <p:cNvSpPr>
            <a:spLocks noGrp="1"/>
          </p:cNvSpPr>
          <p:nvPr>
            <p:ph type="subTitle" idx="1"/>
          </p:nvPr>
        </p:nvSpPr>
        <p:spPr/>
        <p:txBody>
          <a:bodyPr/>
          <a:lstStyle/>
          <a:p>
            <a:endParaRPr lang="en-GB"/>
          </a:p>
        </p:txBody>
      </p:sp>
      <p:pic>
        <p:nvPicPr>
          <p:cNvPr id="5" name="Picture 4">
            <a:extLst>
              <a:ext uri="{FF2B5EF4-FFF2-40B4-BE49-F238E27FC236}">
                <a16:creationId xmlns:a16="http://schemas.microsoft.com/office/drawing/2014/main" id="{3CC03366-9ED4-A8C1-7302-9386BBCC10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5000"/>
            <a:ext cx="12326112" cy="8217408"/>
          </a:xfrm>
          <a:prstGeom prst="rect">
            <a:avLst/>
          </a:prstGeom>
        </p:spPr>
      </p:pic>
    </p:spTree>
    <p:extLst>
      <p:ext uri="{BB962C8B-B14F-4D97-AF65-F5344CB8AC3E}">
        <p14:creationId xmlns:p14="http://schemas.microsoft.com/office/powerpoint/2010/main" val="2059967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D10933C-3ABC-4F86-73BD-C20425E7C22A}"/>
              </a:ext>
            </a:extLst>
          </p:cNvPr>
          <p:cNvSpPr/>
          <p:nvPr/>
        </p:nvSpPr>
        <p:spPr>
          <a:xfrm>
            <a:off x="2386584" y="1371600"/>
            <a:ext cx="7459807" cy="1754326"/>
          </a:xfrm>
          <a:prstGeom prst="rect">
            <a:avLst/>
          </a:prstGeom>
          <a:noFill/>
        </p:spPr>
        <p:txBody>
          <a:bodyPr wrap="square" lIns="91440" tIns="45720" rIns="91440" bIns="45720">
            <a:spAutoFit/>
          </a:bodyPr>
          <a:lstStyle/>
          <a:p>
            <a:pPr algn="ctr"/>
            <a:r>
              <a:rPr lang="nl-NL" altLang="zh-CN"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Einde – bedankt voor uw aandacht</a:t>
            </a:r>
            <a:r>
              <a:rPr lang="vi-VN" altLang="zh-CN"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endParaRPr lang="en-GB"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TextBox 3">
            <a:extLst>
              <a:ext uri="{FF2B5EF4-FFF2-40B4-BE49-F238E27FC236}">
                <a16:creationId xmlns:a16="http://schemas.microsoft.com/office/drawing/2014/main" id="{5E65FA4F-12D6-D4FE-48A6-AFEB09CA9BC0}"/>
              </a:ext>
            </a:extLst>
          </p:cNvPr>
          <p:cNvSpPr txBox="1"/>
          <p:nvPr/>
        </p:nvSpPr>
        <p:spPr>
          <a:xfrm>
            <a:off x="2496312" y="4407408"/>
            <a:ext cx="8412480" cy="1477328"/>
          </a:xfrm>
          <a:prstGeom prst="rect">
            <a:avLst/>
          </a:prstGeom>
          <a:noFill/>
        </p:spPr>
        <p:txBody>
          <a:bodyPr wrap="square" rtlCol="0">
            <a:spAutoFit/>
          </a:bodyPr>
          <a:lstStyle/>
          <a:p>
            <a:r>
              <a:rPr lang="nl-NL" b="1"/>
              <a:t>Juridische kennisgeving:© QUERCUS PARKET. Alle rechten voorbehouden.Alle informatie in deze presentatie is vertrouwelijk en uitsluitend bedoeld voor de ontvanger.Het is verboden deze te kopiëren, verspreiden of openbaar te maken zonder voorafgaande schriftelijke toestemming van QUERCUS PARKET.</a:t>
            </a:r>
            <a:endParaRPr lang="en-GB" b="1" dirty="0"/>
          </a:p>
        </p:txBody>
      </p:sp>
    </p:spTree>
    <p:extLst>
      <p:ext uri="{BB962C8B-B14F-4D97-AF65-F5344CB8AC3E}">
        <p14:creationId xmlns:p14="http://schemas.microsoft.com/office/powerpoint/2010/main" val="29704715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5BC2B8-F89A-77A0-3A75-C9B54CC9BB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33984"/>
            <a:ext cx="12192000" cy="8125968"/>
          </a:xfrm>
          <a:prstGeom prst="rect">
            <a:avLst/>
          </a:prstGeom>
        </p:spPr>
      </p:pic>
    </p:spTree>
    <p:extLst>
      <p:ext uri="{BB962C8B-B14F-4D97-AF65-F5344CB8AC3E}">
        <p14:creationId xmlns:p14="http://schemas.microsoft.com/office/powerpoint/2010/main" val="1285828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70279-B6E2-0323-085C-0B79EAF4B56E}"/>
              </a:ext>
            </a:extLst>
          </p:cNvPr>
          <p:cNvSpPr>
            <a:spLocks noGrp="1"/>
          </p:cNvSpPr>
          <p:nvPr>
            <p:ph type="title"/>
          </p:nvPr>
        </p:nvSpPr>
        <p:spPr/>
        <p:txBody>
          <a:bodyPr/>
          <a:lstStyle/>
          <a:p>
            <a:r>
              <a:rPr lang="en-GB" b="1" dirty="0" err="1"/>
              <a:t>Introductie</a:t>
            </a:r>
            <a:endParaRPr lang="en-GB" b="1" dirty="0"/>
          </a:p>
        </p:txBody>
      </p:sp>
      <p:sp>
        <p:nvSpPr>
          <p:cNvPr id="4" name="Rectangle 1">
            <a:extLst>
              <a:ext uri="{FF2B5EF4-FFF2-40B4-BE49-F238E27FC236}">
                <a16:creationId xmlns:a16="http://schemas.microsoft.com/office/drawing/2014/main" id="{3B18B4F4-D2FE-BC23-6CF7-36AB9814669C}"/>
              </a:ext>
            </a:extLst>
          </p:cNvPr>
          <p:cNvSpPr>
            <a:spLocks noGrp="1" noChangeArrowheads="1"/>
          </p:cNvSpPr>
          <p:nvPr>
            <p:ph idx="1"/>
          </p:nvPr>
        </p:nvSpPr>
        <p:spPr bwMode="auto">
          <a:xfrm>
            <a:off x="1252728" y="1992567"/>
            <a:ext cx="10341864" cy="3821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nl-NL" dirty="0"/>
              <a:t>Familiebedrijf (tweede generatie zagerij, opgericht in 1997), gericht op precisie, consistentie en topkwaliteit.</a:t>
            </a:r>
            <a:br>
              <a:rPr lang="nl-NL" dirty="0"/>
            </a:br>
            <a:r>
              <a:rPr lang="nl-NL" dirty="0"/>
              <a:t>Gespecialiseerd in de productie van hoogwaardig essenhout en eikenhout, evenals klassiek massief en meerlaags parket.</a:t>
            </a:r>
            <a:br>
              <a:rPr lang="nl-NL" dirty="0"/>
            </a:br>
            <a:r>
              <a:rPr lang="nl-NL" dirty="0"/>
              <a:t>Kernspecialisatie: </a:t>
            </a:r>
            <a:r>
              <a:rPr lang="nl-NL" i="1" dirty="0"/>
              <a:t>Quercus robur</a:t>
            </a:r>
            <a:r>
              <a:rPr lang="nl-NL" dirty="0"/>
              <a:t> (zomereik) — bekend als Slavonisch eiken, gewaardeerd om zijn sterkte, structuur en tijdloze uitstraling.</a:t>
            </a:r>
            <a:br>
              <a:rPr lang="nl-NL" dirty="0"/>
            </a:br>
            <a:r>
              <a:rPr lang="nl-NL" dirty="0"/>
              <a:t>Volledig traceerbare en conforme houtinkoop (EUDR, EUTR, UKTR, Lacey Act) in heel Zuidoost-Europa.</a:t>
            </a:r>
            <a:br>
              <a:rPr lang="nl-NL" dirty="0"/>
            </a:br>
            <a:r>
              <a:rPr lang="nl-NL" dirty="0"/>
              <a:t>Belangrijkste bron: Morović-bos (Servië) — hoogwaardig, duurzaam beheerd eiken met een lange bosbouwtraditie.</a:t>
            </a:r>
            <a:br>
              <a:rPr lang="nl-NL" dirty="0"/>
            </a:br>
            <a:r>
              <a:rPr lang="nl-NL" dirty="0"/>
              <a:t>Combinatie van traditioneel vakmanschap met moderne productie, ondersteund door een internationaal productiepartnerschap (Cambodja).</a:t>
            </a:r>
          </a:p>
          <a:p>
            <a:pPr marL="0" indent="0">
              <a:buNone/>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1947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9237D-786C-A2DB-4D5D-06D58244DA7A}"/>
              </a:ext>
            </a:extLst>
          </p:cNvPr>
          <p:cNvSpPr>
            <a:spLocks noGrp="1"/>
          </p:cNvSpPr>
          <p:nvPr>
            <p:ph type="title"/>
          </p:nvPr>
        </p:nvSpPr>
        <p:spPr>
          <a:xfrm>
            <a:off x="1981865" y="541814"/>
            <a:ext cx="8911687" cy="1280890"/>
          </a:xfrm>
        </p:spPr>
        <p:txBody>
          <a:bodyPr/>
          <a:lstStyle/>
          <a:p>
            <a:r>
              <a:rPr lang="en-GB" b="1" dirty="0" err="1"/>
              <a:t>Geschiedenis</a:t>
            </a:r>
            <a:endParaRPr lang="en-GB" b="1" dirty="0"/>
          </a:p>
        </p:txBody>
      </p:sp>
      <p:sp>
        <p:nvSpPr>
          <p:cNvPr id="4" name="Rectangle 1">
            <a:extLst>
              <a:ext uri="{FF2B5EF4-FFF2-40B4-BE49-F238E27FC236}">
                <a16:creationId xmlns:a16="http://schemas.microsoft.com/office/drawing/2014/main" id="{BE10F319-4D5B-8961-3C7F-144BC3EB742D}"/>
              </a:ext>
            </a:extLst>
          </p:cNvPr>
          <p:cNvSpPr>
            <a:spLocks noGrp="1" noChangeArrowheads="1"/>
          </p:cNvSpPr>
          <p:nvPr>
            <p:ph idx="1"/>
          </p:nvPr>
        </p:nvSpPr>
        <p:spPr bwMode="auto">
          <a:xfrm>
            <a:off x="1298448" y="1457902"/>
            <a:ext cx="10206164" cy="50270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600" b="1" dirty="0"/>
              <a:t>1997–2009 | STRELA-</a:t>
            </a:r>
            <a:r>
              <a:rPr lang="en-GB" sz="1600" b="1" dirty="0" err="1"/>
              <a:t>periode</a:t>
            </a:r>
            <a:r>
              <a:rPr lang="en-GB" sz="1600" b="1" dirty="0"/>
              <a:t>:</a:t>
            </a:r>
            <a:br>
              <a:rPr lang="en-GB" sz="1600" dirty="0"/>
            </a:br>
            <a:r>
              <a:rPr lang="en-GB" sz="1600" dirty="0" err="1"/>
              <a:t>Opstartfase</a:t>
            </a:r>
            <a:r>
              <a:rPr lang="en-GB" sz="1600" dirty="0"/>
              <a:t> – </a:t>
            </a:r>
            <a:r>
              <a:rPr lang="en-GB" sz="1600" dirty="0" err="1"/>
              <a:t>grootste</a:t>
            </a:r>
            <a:r>
              <a:rPr lang="en-GB" sz="1600" dirty="0"/>
              <a:t> </a:t>
            </a:r>
            <a:r>
              <a:rPr lang="en-GB" sz="1600" dirty="0" err="1"/>
              <a:t>Servische</a:t>
            </a:r>
            <a:r>
              <a:rPr lang="en-GB" sz="1600" dirty="0"/>
              <a:t> </a:t>
            </a:r>
            <a:r>
              <a:rPr lang="en-GB" sz="1600" dirty="0" err="1"/>
              <a:t>zagerij</a:t>
            </a:r>
            <a:r>
              <a:rPr lang="en-GB" sz="1600" dirty="0"/>
              <a:t> </a:t>
            </a:r>
            <a:r>
              <a:rPr lang="en-GB" sz="1600" dirty="0" err="1"/>
              <a:t>voor</a:t>
            </a:r>
            <a:r>
              <a:rPr lang="en-GB" sz="1600" dirty="0"/>
              <a:t> </a:t>
            </a:r>
            <a:r>
              <a:rPr lang="en-GB" sz="1600" dirty="0" err="1"/>
              <a:t>eiken</a:t>
            </a:r>
            <a:r>
              <a:rPr lang="en-GB" sz="1600" dirty="0"/>
              <a:t> </a:t>
            </a:r>
            <a:r>
              <a:rPr lang="en-GB" sz="1600" dirty="0" err="1"/>
              <a:t>en</a:t>
            </a:r>
            <a:r>
              <a:rPr lang="en-GB" sz="1600" dirty="0"/>
              <a:t> </a:t>
            </a:r>
            <a:r>
              <a:rPr lang="en-GB" sz="1600" dirty="0" err="1"/>
              <a:t>essen</a:t>
            </a:r>
            <a:r>
              <a:rPr lang="en-GB" sz="1600" dirty="0"/>
              <a:t>, </a:t>
            </a:r>
            <a:r>
              <a:rPr lang="en-GB" sz="1600" dirty="0" err="1"/>
              <a:t>gericht</a:t>
            </a:r>
            <a:r>
              <a:rPr lang="en-GB" sz="1600" dirty="0"/>
              <a:t> op </a:t>
            </a:r>
            <a:r>
              <a:rPr lang="en-GB" sz="1600" dirty="0" err="1"/>
              <a:t>precisie</a:t>
            </a:r>
            <a:r>
              <a:rPr lang="en-GB" sz="1600" dirty="0"/>
              <a:t> </a:t>
            </a:r>
            <a:r>
              <a:rPr lang="en-GB" sz="1600" dirty="0" err="1"/>
              <a:t>en</a:t>
            </a:r>
            <a:r>
              <a:rPr lang="en-GB" sz="1600" dirty="0"/>
              <a:t> export in </a:t>
            </a:r>
            <a:r>
              <a:rPr lang="en-GB" sz="1600" dirty="0" err="1"/>
              <a:t>grote</a:t>
            </a:r>
            <a:r>
              <a:rPr lang="en-GB" sz="1600" dirty="0"/>
              <a:t> volumes</a:t>
            </a:r>
            <a:br>
              <a:rPr lang="en-GB" sz="1600" dirty="0"/>
            </a:br>
            <a:r>
              <a:rPr lang="en-GB" sz="1600" dirty="0" err="1"/>
              <a:t>Langdurig</a:t>
            </a:r>
            <a:r>
              <a:rPr lang="en-GB" sz="1600" dirty="0"/>
              <a:t> contract met </a:t>
            </a:r>
            <a:r>
              <a:rPr lang="en-GB" sz="1600" dirty="0" err="1"/>
              <a:t>Vojvodinašume</a:t>
            </a:r>
            <a:r>
              <a:rPr lang="en-GB" sz="1600" dirty="0"/>
              <a:t> </a:t>
            </a:r>
            <a:r>
              <a:rPr lang="en-GB" sz="1600" dirty="0" err="1"/>
              <a:t>zorgde</a:t>
            </a:r>
            <a:r>
              <a:rPr lang="en-GB" sz="1600" dirty="0"/>
              <a:t> </a:t>
            </a:r>
            <a:r>
              <a:rPr lang="en-GB" sz="1600" dirty="0" err="1"/>
              <a:t>voor</a:t>
            </a:r>
            <a:r>
              <a:rPr lang="en-GB" sz="1600" dirty="0"/>
              <a:t> continue </a:t>
            </a:r>
            <a:r>
              <a:rPr lang="en-GB" sz="1600" dirty="0" err="1"/>
              <a:t>aanvoer</a:t>
            </a:r>
            <a:r>
              <a:rPr lang="en-GB" sz="1600" dirty="0"/>
              <a:t> van premium </a:t>
            </a:r>
            <a:r>
              <a:rPr lang="en-GB" sz="1600" dirty="0" err="1"/>
              <a:t>Slavonisch</a:t>
            </a:r>
            <a:r>
              <a:rPr lang="en-GB" sz="1600" dirty="0"/>
              <a:t> </a:t>
            </a:r>
            <a:r>
              <a:rPr lang="en-GB" sz="1600" dirty="0" err="1"/>
              <a:t>eiken</a:t>
            </a:r>
            <a:r>
              <a:rPr lang="en-GB" sz="1600" dirty="0"/>
              <a:t> (</a:t>
            </a:r>
            <a:r>
              <a:rPr lang="en-GB" sz="1600" i="1" dirty="0"/>
              <a:t>Quercus </a:t>
            </a:r>
            <a:r>
              <a:rPr lang="en-GB" sz="1600" i="1" dirty="0" err="1"/>
              <a:t>robur</a:t>
            </a:r>
            <a:r>
              <a:rPr lang="en-GB" sz="1600" dirty="0"/>
              <a:t>)</a:t>
            </a:r>
            <a:br>
              <a:rPr lang="en-GB" sz="1600" dirty="0"/>
            </a:br>
            <a:r>
              <a:rPr lang="en-GB" sz="1600" dirty="0" err="1"/>
              <a:t>Sterke</a:t>
            </a:r>
            <a:r>
              <a:rPr lang="en-GB" sz="1600" dirty="0"/>
              <a:t> </a:t>
            </a:r>
            <a:r>
              <a:rPr lang="en-GB" sz="1600" dirty="0" err="1"/>
              <a:t>internationale</a:t>
            </a:r>
            <a:r>
              <a:rPr lang="en-GB" sz="1600" dirty="0"/>
              <a:t> </a:t>
            </a:r>
            <a:r>
              <a:rPr lang="en-GB" sz="1600" dirty="0" err="1"/>
              <a:t>aanwezigheid</a:t>
            </a:r>
            <a:r>
              <a:rPr lang="en-GB" sz="1600" dirty="0"/>
              <a:t> (EU, Midden-Oosten) + </a:t>
            </a:r>
            <a:r>
              <a:rPr lang="en-GB" sz="1600" dirty="0" err="1"/>
              <a:t>prestigieuze</a:t>
            </a:r>
            <a:r>
              <a:rPr lang="en-GB" sz="1600" dirty="0"/>
              <a:t> </a:t>
            </a:r>
            <a:r>
              <a:rPr lang="en-GB" sz="1600" dirty="0" err="1"/>
              <a:t>projecten</a:t>
            </a:r>
            <a:r>
              <a:rPr lang="en-GB" sz="1600" dirty="0"/>
              <a:t> (</a:t>
            </a:r>
            <a:r>
              <a:rPr lang="en-GB" sz="1600" dirty="0" err="1"/>
              <a:t>bijv</a:t>
            </a:r>
            <a:r>
              <a:rPr lang="en-GB" sz="1600" dirty="0"/>
              <a:t>. </a:t>
            </a:r>
            <a:r>
              <a:rPr lang="en-GB" sz="1600" dirty="0" err="1"/>
              <a:t>Koninklijk</a:t>
            </a:r>
            <a:r>
              <a:rPr lang="en-GB" sz="1600" dirty="0"/>
              <a:t> </a:t>
            </a:r>
            <a:r>
              <a:rPr lang="en-GB" sz="1600" dirty="0" err="1"/>
              <a:t>Paleis</a:t>
            </a:r>
            <a:r>
              <a:rPr lang="en-GB" sz="1600" dirty="0"/>
              <a:t> van </a:t>
            </a:r>
            <a:r>
              <a:rPr lang="en-GB" sz="1600" dirty="0" err="1"/>
              <a:t>Azerbeidzjan</a:t>
            </a:r>
            <a:r>
              <a:rPr lang="en-GB" sz="1600" dirty="0"/>
              <a:t>)</a:t>
            </a:r>
          </a:p>
          <a:p>
            <a:r>
              <a:rPr lang="en-GB" sz="1600" b="1" dirty="0"/>
              <a:t>2009–2020 | QUERCUS PARKET-</a:t>
            </a:r>
            <a:r>
              <a:rPr lang="en-GB" sz="1600" b="1" dirty="0" err="1"/>
              <a:t>periode</a:t>
            </a:r>
            <a:r>
              <a:rPr lang="en-GB" sz="1600" b="1" dirty="0"/>
              <a:t>:</a:t>
            </a:r>
            <a:br>
              <a:rPr lang="en-GB" sz="1600" dirty="0"/>
            </a:br>
            <a:r>
              <a:rPr lang="en-GB" sz="1600" dirty="0" err="1"/>
              <a:t>Strategische</a:t>
            </a:r>
            <a:r>
              <a:rPr lang="en-GB" sz="1600" dirty="0"/>
              <a:t> </a:t>
            </a:r>
            <a:r>
              <a:rPr lang="en-GB" sz="1600" dirty="0" err="1"/>
              <a:t>verschuiving</a:t>
            </a:r>
            <a:r>
              <a:rPr lang="en-GB" sz="1600" dirty="0"/>
              <a:t> van volume </a:t>
            </a:r>
            <a:r>
              <a:rPr lang="en-GB" sz="1600" dirty="0" err="1"/>
              <a:t>naar</a:t>
            </a:r>
            <a:r>
              <a:rPr lang="en-GB" sz="1600" dirty="0"/>
              <a:t> </a:t>
            </a:r>
            <a:r>
              <a:rPr lang="en-GB" sz="1600" dirty="0" err="1"/>
              <a:t>specialisatie</a:t>
            </a:r>
            <a:r>
              <a:rPr lang="en-GB" sz="1600" dirty="0"/>
              <a:t> </a:t>
            </a:r>
            <a:r>
              <a:rPr lang="en-GB" sz="1600" dirty="0" err="1"/>
              <a:t>en</a:t>
            </a:r>
            <a:r>
              <a:rPr lang="en-GB" sz="1600" dirty="0"/>
              <a:t> </a:t>
            </a:r>
            <a:r>
              <a:rPr lang="en-GB" sz="1600" dirty="0" err="1"/>
              <a:t>partnerschappen</a:t>
            </a:r>
            <a:br>
              <a:rPr lang="en-GB" sz="1600" dirty="0"/>
            </a:br>
            <a:r>
              <a:rPr lang="en-GB" sz="1600" dirty="0" err="1"/>
              <a:t>Uitgegroeid</a:t>
            </a:r>
            <a:r>
              <a:rPr lang="en-GB" sz="1600" dirty="0"/>
              <a:t> tot </a:t>
            </a:r>
            <a:r>
              <a:rPr lang="en-GB" sz="1600" dirty="0" err="1"/>
              <a:t>betrouwbare</a:t>
            </a:r>
            <a:r>
              <a:rPr lang="en-GB" sz="1600" dirty="0"/>
              <a:t> </a:t>
            </a:r>
            <a:r>
              <a:rPr lang="en-GB" sz="1600" dirty="0" err="1"/>
              <a:t>leverancier</a:t>
            </a:r>
            <a:r>
              <a:rPr lang="en-GB" sz="1600" dirty="0"/>
              <a:t> van </a:t>
            </a:r>
            <a:r>
              <a:rPr lang="en-GB" sz="1600" dirty="0" err="1"/>
              <a:t>halffabricaten</a:t>
            </a:r>
            <a:r>
              <a:rPr lang="en-GB" sz="1600" dirty="0"/>
              <a:t> van </a:t>
            </a:r>
            <a:r>
              <a:rPr lang="en-GB" sz="1600" dirty="0" err="1"/>
              <a:t>eiken</a:t>
            </a:r>
            <a:r>
              <a:rPr lang="en-GB" sz="1600" dirty="0"/>
              <a:t> </a:t>
            </a:r>
            <a:r>
              <a:rPr lang="en-GB" sz="1600" dirty="0" err="1"/>
              <a:t>voor</a:t>
            </a:r>
            <a:r>
              <a:rPr lang="en-GB" sz="1600" dirty="0"/>
              <a:t> </a:t>
            </a:r>
            <a:r>
              <a:rPr lang="en-GB" sz="1600" dirty="0" err="1"/>
              <a:t>toonaangevende</a:t>
            </a:r>
            <a:r>
              <a:rPr lang="en-GB" sz="1600" dirty="0"/>
              <a:t> </a:t>
            </a:r>
            <a:r>
              <a:rPr lang="en-GB" sz="1600" dirty="0" err="1"/>
              <a:t>vloerenfabrikanten</a:t>
            </a:r>
            <a:r>
              <a:rPr lang="en-GB" sz="1600" dirty="0"/>
              <a:t> (</a:t>
            </a:r>
            <a:r>
              <a:rPr lang="en-GB" sz="1600" dirty="0" err="1"/>
              <a:t>bijv</a:t>
            </a:r>
            <a:r>
              <a:rPr lang="en-GB" sz="1600" dirty="0"/>
              <a:t>. Tarkett, </a:t>
            </a:r>
            <a:r>
              <a:rPr lang="en-GB" sz="1600" dirty="0" err="1"/>
              <a:t>Bauwerk</a:t>
            </a:r>
            <a:r>
              <a:rPr lang="en-GB" sz="1600" dirty="0"/>
              <a:t>, Weitzer)</a:t>
            </a:r>
          </a:p>
          <a:p>
            <a:r>
              <a:rPr lang="en-GB" sz="1600" b="1" dirty="0"/>
              <a:t>2020–</a:t>
            </a:r>
            <a:r>
              <a:rPr lang="en-GB" sz="1600" b="1" dirty="0" err="1"/>
              <a:t>heden</a:t>
            </a:r>
            <a:r>
              <a:rPr lang="en-GB" sz="1600" b="1" dirty="0"/>
              <a:t> | CAMPICO-</a:t>
            </a:r>
            <a:r>
              <a:rPr lang="en-GB" sz="1600" b="1" dirty="0" err="1"/>
              <a:t>periode</a:t>
            </a:r>
            <a:r>
              <a:rPr lang="en-GB" sz="1600" b="1" dirty="0"/>
              <a:t>:</a:t>
            </a:r>
            <a:br>
              <a:rPr lang="en-GB" sz="1600" dirty="0"/>
            </a:br>
            <a:r>
              <a:rPr lang="en-GB" sz="1600" dirty="0" err="1"/>
              <a:t>Wereldwijde</a:t>
            </a:r>
            <a:r>
              <a:rPr lang="en-GB" sz="1600" dirty="0"/>
              <a:t> </a:t>
            </a:r>
            <a:r>
              <a:rPr lang="en-GB" sz="1600" dirty="0" err="1"/>
              <a:t>uitbreiding</a:t>
            </a:r>
            <a:r>
              <a:rPr lang="en-GB" sz="1600" dirty="0"/>
              <a:t> via joint venture in </a:t>
            </a:r>
            <a:r>
              <a:rPr lang="en-GB" sz="1600" dirty="0" err="1"/>
              <a:t>Cambodja</a:t>
            </a:r>
            <a:r>
              <a:rPr lang="en-GB" sz="1600" dirty="0"/>
              <a:t> – </a:t>
            </a:r>
            <a:r>
              <a:rPr lang="en-GB" sz="1600" dirty="0" err="1"/>
              <a:t>geavanceerde</a:t>
            </a:r>
            <a:r>
              <a:rPr lang="en-GB" sz="1600" dirty="0"/>
              <a:t> </a:t>
            </a:r>
            <a:r>
              <a:rPr lang="en-GB" sz="1600" dirty="0" err="1"/>
              <a:t>productie</a:t>
            </a:r>
            <a:r>
              <a:rPr lang="en-GB" sz="1600" dirty="0"/>
              <a:t> van 3-laags </a:t>
            </a:r>
            <a:r>
              <a:rPr lang="en-GB" sz="1600" dirty="0" err="1"/>
              <a:t>eiken</a:t>
            </a:r>
            <a:r>
              <a:rPr lang="en-GB" sz="1600" dirty="0"/>
              <a:t> </a:t>
            </a:r>
            <a:r>
              <a:rPr lang="en-GB" sz="1600" dirty="0" err="1"/>
              <a:t>vloeren</a:t>
            </a:r>
            <a:r>
              <a:rPr lang="en-GB" sz="1600" dirty="0"/>
              <a:t> </a:t>
            </a:r>
            <a:r>
              <a:rPr lang="en-GB" sz="1600" dirty="0" err="1"/>
              <a:t>voor</a:t>
            </a:r>
            <a:r>
              <a:rPr lang="en-GB" sz="1600" dirty="0"/>
              <a:t> de </a:t>
            </a:r>
            <a:r>
              <a:rPr lang="en-GB" sz="1600" dirty="0" err="1"/>
              <a:t>Amerikaanse</a:t>
            </a:r>
            <a:r>
              <a:rPr lang="en-GB" sz="1600" dirty="0"/>
              <a:t> </a:t>
            </a:r>
            <a:r>
              <a:rPr lang="en-GB" sz="1600" dirty="0" err="1"/>
              <a:t>markt</a:t>
            </a:r>
            <a:br>
              <a:rPr lang="en-GB" sz="1600" dirty="0"/>
            </a:br>
            <a:r>
              <a:rPr lang="en-GB" sz="1600" dirty="0" err="1"/>
              <a:t>Integratie</a:t>
            </a:r>
            <a:r>
              <a:rPr lang="en-GB" sz="1600" dirty="0"/>
              <a:t> van </a:t>
            </a:r>
            <a:r>
              <a:rPr lang="en-GB" sz="1600" dirty="0" err="1"/>
              <a:t>Europese</a:t>
            </a:r>
            <a:r>
              <a:rPr lang="en-GB" sz="1600" dirty="0"/>
              <a:t> </a:t>
            </a:r>
            <a:r>
              <a:rPr lang="en-GB" sz="1600" dirty="0" err="1"/>
              <a:t>grondstoffenexpertise</a:t>
            </a:r>
            <a:r>
              <a:rPr lang="en-GB" sz="1600" dirty="0"/>
              <a:t> met </a:t>
            </a:r>
            <a:r>
              <a:rPr lang="en-GB" sz="1600" dirty="0" err="1"/>
              <a:t>internationale</a:t>
            </a:r>
            <a:r>
              <a:rPr lang="en-GB" sz="1600" dirty="0"/>
              <a:t> </a:t>
            </a:r>
            <a:r>
              <a:rPr lang="en-GB" sz="1600" dirty="0" err="1"/>
              <a:t>productie</a:t>
            </a:r>
            <a:r>
              <a:rPr lang="en-GB" sz="1600" dirty="0"/>
              <a:t>- </a:t>
            </a:r>
            <a:r>
              <a:rPr lang="en-GB" sz="1600" dirty="0" err="1"/>
              <a:t>en</a:t>
            </a:r>
            <a:r>
              <a:rPr lang="en-GB" sz="1600" dirty="0"/>
              <a:t> </a:t>
            </a:r>
            <a:r>
              <a:rPr lang="en-GB" sz="1600" dirty="0" err="1"/>
              <a:t>distributienetwerken</a:t>
            </a:r>
            <a:br>
              <a:rPr lang="en-GB" sz="1600" dirty="0"/>
            </a:br>
            <a:r>
              <a:rPr lang="en-GB" sz="1600" dirty="0" err="1"/>
              <a:t>Voortdurende</a:t>
            </a:r>
            <a:r>
              <a:rPr lang="en-GB" sz="1600" dirty="0"/>
              <a:t> </a:t>
            </a:r>
            <a:r>
              <a:rPr lang="en-GB" sz="1600" dirty="0" err="1"/>
              <a:t>ontwikkeling</a:t>
            </a:r>
            <a:r>
              <a:rPr lang="en-GB" sz="1600" dirty="0"/>
              <a:t>: van </a:t>
            </a:r>
            <a:r>
              <a:rPr lang="en-GB" sz="1600" dirty="0" err="1"/>
              <a:t>grootschalige</a:t>
            </a:r>
            <a:r>
              <a:rPr lang="en-GB" sz="1600" dirty="0"/>
              <a:t> </a:t>
            </a:r>
            <a:r>
              <a:rPr lang="en-GB" sz="1600" dirty="0" err="1"/>
              <a:t>zagerij</a:t>
            </a:r>
            <a:r>
              <a:rPr lang="en-GB" sz="1600" dirty="0"/>
              <a:t> </a:t>
            </a:r>
            <a:r>
              <a:rPr lang="en-GB" sz="1600" dirty="0" err="1"/>
              <a:t>naar</a:t>
            </a:r>
            <a:r>
              <a:rPr lang="en-GB" sz="1600" dirty="0"/>
              <a:t> </a:t>
            </a:r>
            <a:r>
              <a:rPr lang="en-GB" sz="1600" dirty="0" err="1"/>
              <a:t>gespecialiseerde</a:t>
            </a:r>
            <a:r>
              <a:rPr lang="en-GB" sz="1600" dirty="0"/>
              <a:t>, </a:t>
            </a:r>
            <a:r>
              <a:rPr lang="en-GB" sz="1600" dirty="0" err="1"/>
              <a:t>wereldwijd</a:t>
            </a:r>
            <a:r>
              <a:rPr lang="en-GB" sz="1600" dirty="0"/>
              <a:t> </a:t>
            </a:r>
            <a:r>
              <a:rPr lang="en-GB" sz="1600" dirty="0" err="1"/>
              <a:t>verbonden</a:t>
            </a:r>
            <a:r>
              <a:rPr lang="en-GB" sz="1600" dirty="0"/>
              <a:t> </a:t>
            </a:r>
            <a:r>
              <a:rPr lang="en-GB" sz="1600" dirty="0" err="1"/>
              <a:t>eikenproducent</a:t>
            </a:r>
            <a:r>
              <a:rPr lang="en-GB" sz="1600" dirty="0"/>
              <a:t> — </a:t>
            </a:r>
            <a:r>
              <a:rPr lang="en-GB" sz="1600" dirty="0" err="1"/>
              <a:t>nog</a:t>
            </a:r>
            <a:r>
              <a:rPr lang="en-GB" sz="1600" dirty="0"/>
              <a:t> steeds </a:t>
            </a:r>
            <a:r>
              <a:rPr lang="en-GB" sz="1600" dirty="0" err="1"/>
              <a:t>familiebedrijf</a:t>
            </a:r>
            <a:r>
              <a:rPr lang="en-GB" sz="1600" dirty="0"/>
              <a:t>, nu </a:t>
            </a:r>
            <a:r>
              <a:rPr lang="en-GB" sz="1600" dirty="0" err="1"/>
              <a:t>geleid</a:t>
            </a:r>
            <a:r>
              <a:rPr lang="en-GB" sz="1600" dirty="0"/>
              <a:t> door de </a:t>
            </a:r>
            <a:r>
              <a:rPr lang="en-GB" sz="1600" dirty="0" err="1"/>
              <a:t>tweede</a:t>
            </a:r>
            <a:r>
              <a:rPr lang="en-GB" sz="1600" dirty="0"/>
              <a:t> </a:t>
            </a:r>
            <a:r>
              <a:rPr lang="en-GB" sz="1600" dirty="0" err="1"/>
              <a:t>generatie</a:t>
            </a:r>
            <a:endParaRPr lang="en-GB" sz="1600" dirty="0"/>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3763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E3137-3A93-08F2-9F91-FF713DB3FE1D}"/>
              </a:ext>
            </a:extLst>
          </p:cNvPr>
          <p:cNvSpPr>
            <a:spLocks noGrp="1"/>
          </p:cNvSpPr>
          <p:nvPr>
            <p:ph type="title"/>
          </p:nvPr>
        </p:nvSpPr>
        <p:spPr>
          <a:xfrm>
            <a:off x="1764792" y="475488"/>
            <a:ext cx="9739821" cy="1429512"/>
          </a:xfrm>
        </p:spPr>
        <p:txBody>
          <a:bodyPr>
            <a:normAutofit/>
          </a:bodyPr>
          <a:lstStyle/>
          <a:p>
            <a:r>
              <a:rPr lang="en-GB" b="1" dirty="0"/>
              <a:t>Turnkey </a:t>
            </a:r>
            <a:r>
              <a:rPr lang="en-GB" b="1" dirty="0" err="1"/>
              <a:t>Hardhoutverwerkingsfaciliteit</a:t>
            </a:r>
            <a:endParaRPr lang="en-GB" b="1" dirty="0"/>
          </a:p>
        </p:txBody>
      </p:sp>
      <p:sp>
        <p:nvSpPr>
          <p:cNvPr id="4" name="Rectangle 1">
            <a:extLst>
              <a:ext uri="{FF2B5EF4-FFF2-40B4-BE49-F238E27FC236}">
                <a16:creationId xmlns:a16="http://schemas.microsoft.com/office/drawing/2014/main" id="{BBAF9B37-C20E-D548-7694-8475E6EEE79D}"/>
              </a:ext>
            </a:extLst>
          </p:cNvPr>
          <p:cNvSpPr>
            <a:spLocks noGrp="1" noChangeArrowheads="1"/>
          </p:cNvSpPr>
          <p:nvPr>
            <p:ph idx="1"/>
          </p:nvPr>
        </p:nvSpPr>
        <p:spPr bwMode="auto">
          <a:xfrm>
            <a:off x="1426464" y="1646351"/>
            <a:ext cx="10078148" cy="5411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600" dirty="0" err="1"/>
              <a:t>Volledig</a:t>
            </a:r>
            <a:r>
              <a:rPr lang="en-GB" sz="1600" dirty="0"/>
              <a:t> </a:t>
            </a:r>
            <a:r>
              <a:rPr lang="en-GB" sz="1600" dirty="0" err="1"/>
              <a:t>operationele</a:t>
            </a:r>
            <a:r>
              <a:rPr lang="en-GB" sz="1600" dirty="0"/>
              <a:t> </a:t>
            </a:r>
            <a:r>
              <a:rPr lang="en-GB" sz="1600" dirty="0" err="1"/>
              <a:t>industriële</a:t>
            </a:r>
            <a:r>
              <a:rPr lang="en-GB" sz="1600" dirty="0"/>
              <a:t> </a:t>
            </a:r>
            <a:r>
              <a:rPr lang="en-GB" sz="1600" dirty="0" err="1"/>
              <a:t>faciliteit</a:t>
            </a:r>
            <a:r>
              <a:rPr lang="en-GB" sz="1600" dirty="0"/>
              <a:t> in </a:t>
            </a:r>
            <a:r>
              <a:rPr lang="en-GB" sz="1600" dirty="0" err="1"/>
              <a:t>Servië</a:t>
            </a:r>
            <a:r>
              <a:rPr lang="en-GB" sz="1600" dirty="0"/>
              <a:t> (</a:t>
            </a:r>
            <a:r>
              <a:rPr lang="en-GB" sz="1600" dirty="0" err="1"/>
              <a:t>sinds</a:t>
            </a:r>
            <a:r>
              <a:rPr lang="en-GB" sz="1600" dirty="0"/>
              <a:t> 1997), met </a:t>
            </a:r>
            <a:r>
              <a:rPr lang="en-GB" sz="1600" dirty="0" err="1"/>
              <a:t>directe</a:t>
            </a:r>
            <a:r>
              <a:rPr lang="en-GB" sz="1600" dirty="0"/>
              <a:t> </a:t>
            </a:r>
            <a:r>
              <a:rPr lang="en-GB" sz="1600" dirty="0" err="1"/>
              <a:t>omzetgeneratie</a:t>
            </a:r>
            <a:r>
              <a:rPr lang="en-GB" sz="1600" dirty="0"/>
              <a:t>.</a:t>
            </a:r>
            <a:br>
              <a:rPr lang="en-GB" sz="1600" dirty="0"/>
            </a:br>
            <a:r>
              <a:rPr lang="en-GB" sz="1600" b="1" dirty="0" err="1"/>
              <a:t>Locatievoordeel</a:t>
            </a:r>
            <a:br>
              <a:rPr lang="en-GB" sz="1600" dirty="0"/>
            </a:br>
            <a:r>
              <a:rPr lang="en-GB" sz="1600" dirty="0" err="1"/>
              <a:t>Directe</a:t>
            </a:r>
            <a:r>
              <a:rPr lang="en-GB" sz="1600" dirty="0"/>
              <a:t> </a:t>
            </a:r>
            <a:r>
              <a:rPr lang="en-GB" sz="1600" dirty="0" err="1"/>
              <a:t>toegang</a:t>
            </a:r>
            <a:r>
              <a:rPr lang="en-GB" sz="1600" dirty="0"/>
              <a:t> tot </a:t>
            </a:r>
            <a:r>
              <a:rPr lang="en-GB" sz="1600" dirty="0" err="1"/>
              <a:t>Slavonisch</a:t>
            </a:r>
            <a:r>
              <a:rPr lang="en-GB" sz="1600" dirty="0"/>
              <a:t> </a:t>
            </a:r>
            <a:r>
              <a:rPr lang="en-GB" sz="1600" dirty="0" err="1"/>
              <a:t>eiken</a:t>
            </a:r>
            <a:r>
              <a:rPr lang="en-GB" sz="1600" dirty="0"/>
              <a:t> (</a:t>
            </a:r>
            <a:r>
              <a:rPr lang="en-GB" sz="1600" i="1" dirty="0"/>
              <a:t>Quercus </a:t>
            </a:r>
            <a:r>
              <a:rPr lang="en-GB" sz="1600" i="1" dirty="0" err="1"/>
              <a:t>robur</a:t>
            </a:r>
            <a:r>
              <a:rPr lang="en-GB" sz="1600" dirty="0"/>
              <a:t>) (</a:t>
            </a:r>
            <a:r>
              <a:rPr lang="en-GB" sz="1600" dirty="0" err="1"/>
              <a:t>Morović</a:t>
            </a:r>
            <a:r>
              <a:rPr lang="en-GB" sz="1600" dirty="0"/>
              <a:t> </a:t>
            </a:r>
            <a:r>
              <a:rPr lang="en-GB" sz="1600" dirty="0" err="1"/>
              <a:t>en</a:t>
            </a:r>
            <a:r>
              <a:rPr lang="en-GB" sz="1600" dirty="0"/>
              <a:t> </a:t>
            </a:r>
            <a:r>
              <a:rPr lang="en-GB" sz="1600" dirty="0" err="1"/>
              <a:t>Spačva-bekken</a:t>
            </a:r>
            <a:r>
              <a:rPr lang="en-GB" sz="1600" dirty="0"/>
              <a:t>) </a:t>
            </a:r>
            <a:r>
              <a:rPr lang="en-GB" sz="1600" dirty="0" err="1"/>
              <a:t>en</a:t>
            </a:r>
            <a:r>
              <a:rPr lang="en-GB" sz="1600" dirty="0"/>
              <a:t> </a:t>
            </a:r>
            <a:r>
              <a:rPr lang="en-GB" sz="1600" dirty="0" err="1"/>
              <a:t>snelle</a:t>
            </a:r>
            <a:r>
              <a:rPr lang="en-GB" sz="1600" dirty="0"/>
              <a:t> </a:t>
            </a:r>
            <a:r>
              <a:rPr lang="en-GB" sz="1600" dirty="0" err="1"/>
              <a:t>verbinding</a:t>
            </a:r>
            <a:r>
              <a:rPr lang="en-GB" sz="1600" dirty="0"/>
              <a:t> met EU- </a:t>
            </a:r>
            <a:r>
              <a:rPr lang="en-GB" sz="1600" dirty="0" err="1"/>
              <a:t>en</a:t>
            </a:r>
            <a:r>
              <a:rPr lang="en-GB" sz="1600" dirty="0"/>
              <a:t> </a:t>
            </a:r>
            <a:r>
              <a:rPr lang="en-GB" sz="1600" dirty="0" err="1"/>
              <a:t>wereldmarkten</a:t>
            </a:r>
            <a:r>
              <a:rPr lang="en-GB" sz="1600" dirty="0"/>
              <a:t>.</a:t>
            </a:r>
          </a:p>
          <a:p>
            <a:r>
              <a:rPr lang="en-GB" sz="1600" b="1" dirty="0" err="1"/>
              <a:t>Financiële</a:t>
            </a:r>
            <a:r>
              <a:rPr lang="en-GB" sz="1600" b="1" dirty="0"/>
              <a:t> </a:t>
            </a:r>
            <a:r>
              <a:rPr lang="en-GB" sz="1600" b="1" dirty="0" err="1"/>
              <a:t>prestaties</a:t>
            </a:r>
            <a:br>
              <a:rPr lang="en-GB" sz="1600" dirty="0"/>
            </a:br>
            <a:r>
              <a:rPr lang="en-GB" sz="1600" dirty="0"/>
              <a:t>~€16,5 </a:t>
            </a:r>
            <a:r>
              <a:rPr lang="en-GB" sz="1600" dirty="0" err="1"/>
              <a:t>miljoen</a:t>
            </a:r>
            <a:r>
              <a:rPr lang="en-GB" sz="1600" dirty="0"/>
              <a:t> </a:t>
            </a:r>
            <a:r>
              <a:rPr lang="en-GB" sz="1600" dirty="0" err="1"/>
              <a:t>omzet</a:t>
            </a:r>
            <a:r>
              <a:rPr lang="en-GB" sz="1600" dirty="0"/>
              <a:t>, ~€2 </a:t>
            </a:r>
            <a:r>
              <a:rPr lang="en-GB" sz="1600" dirty="0" err="1"/>
              <a:t>miljoen</a:t>
            </a:r>
            <a:r>
              <a:rPr lang="en-GB" sz="1600" dirty="0"/>
              <a:t> </a:t>
            </a:r>
            <a:r>
              <a:rPr lang="en-GB" sz="1600" dirty="0" err="1"/>
              <a:t>winst</a:t>
            </a:r>
            <a:r>
              <a:rPr lang="en-GB" sz="1600" dirty="0"/>
              <a:t>, ca. 100 </a:t>
            </a:r>
            <a:r>
              <a:rPr lang="en-GB" sz="1600" dirty="0" err="1"/>
              <a:t>werknemers</a:t>
            </a:r>
            <a:r>
              <a:rPr lang="en-GB" sz="1600" dirty="0"/>
              <a:t>, </a:t>
            </a:r>
            <a:r>
              <a:rPr lang="en-GB" sz="1600" dirty="0" err="1"/>
              <a:t>schaalbare</a:t>
            </a:r>
            <a:r>
              <a:rPr lang="en-GB" sz="1600" dirty="0"/>
              <a:t> </a:t>
            </a:r>
            <a:r>
              <a:rPr lang="en-GB" sz="1600" dirty="0" err="1"/>
              <a:t>industriële</a:t>
            </a:r>
            <a:r>
              <a:rPr lang="en-GB" sz="1600" dirty="0"/>
              <a:t> </a:t>
            </a:r>
            <a:r>
              <a:rPr lang="en-GB" sz="1600" dirty="0" err="1"/>
              <a:t>infrastructuur</a:t>
            </a:r>
            <a:r>
              <a:rPr lang="en-GB" sz="1600" dirty="0"/>
              <a:t>.</a:t>
            </a:r>
          </a:p>
          <a:p>
            <a:r>
              <a:rPr lang="en-GB" sz="1600" b="1" dirty="0" err="1"/>
              <a:t>Infrastructuur</a:t>
            </a:r>
            <a:br>
              <a:rPr lang="en-GB" sz="1600" dirty="0"/>
            </a:br>
            <a:r>
              <a:rPr lang="en-GB" sz="1600" dirty="0" err="1"/>
              <a:t>Uitgebreide</a:t>
            </a:r>
            <a:r>
              <a:rPr lang="en-GB" sz="1600" dirty="0"/>
              <a:t> </a:t>
            </a:r>
            <a:r>
              <a:rPr lang="en-GB" sz="1600" dirty="0" err="1"/>
              <a:t>productiecapaciteit</a:t>
            </a:r>
            <a:r>
              <a:rPr lang="en-GB" sz="1600" dirty="0"/>
              <a:t> (8.000 m² </a:t>
            </a:r>
            <a:r>
              <a:rPr lang="en-GB" sz="1600" dirty="0" err="1"/>
              <a:t>faciliteiten</a:t>
            </a:r>
            <a:r>
              <a:rPr lang="en-GB" sz="1600" dirty="0"/>
              <a:t> + 36.000 m² </a:t>
            </a:r>
            <a:r>
              <a:rPr lang="en-GB" sz="1600" dirty="0" err="1"/>
              <a:t>terrein</a:t>
            </a:r>
            <a:r>
              <a:rPr lang="en-GB" sz="1600" dirty="0"/>
              <a:t>) met </a:t>
            </a:r>
            <a:r>
              <a:rPr lang="en-GB" sz="1600" dirty="0" err="1"/>
              <a:t>hoogwaardige</a:t>
            </a:r>
            <a:r>
              <a:rPr lang="en-GB" sz="1600" dirty="0"/>
              <a:t> </a:t>
            </a:r>
            <a:r>
              <a:rPr lang="en-GB" sz="1600" dirty="0" err="1"/>
              <a:t>Europese</a:t>
            </a:r>
            <a:r>
              <a:rPr lang="en-GB" sz="1600" dirty="0"/>
              <a:t> machines.</a:t>
            </a:r>
          </a:p>
          <a:p>
            <a:r>
              <a:rPr lang="en-GB" sz="1600" b="1" dirty="0" err="1"/>
              <a:t>Zeker</a:t>
            </a:r>
            <a:r>
              <a:rPr lang="en-GB" sz="1600" b="1" dirty="0"/>
              <a:t> </a:t>
            </a:r>
            <a:r>
              <a:rPr lang="en-GB" sz="1600" b="1" dirty="0" err="1"/>
              <a:t>grondstoffenaanbod</a:t>
            </a:r>
            <a:br>
              <a:rPr lang="en-GB" sz="1600" dirty="0"/>
            </a:br>
            <a:r>
              <a:rPr lang="en-GB" sz="1600" dirty="0" err="1"/>
              <a:t>Langetermijncontract</a:t>
            </a:r>
            <a:r>
              <a:rPr lang="en-GB" sz="1600" dirty="0"/>
              <a:t> met </a:t>
            </a:r>
            <a:r>
              <a:rPr lang="en-GB" sz="1600" dirty="0" err="1"/>
              <a:t>Vojvodinašume</a:t>
            </a:r>
            <a:r>
              <a:rPr lang="en-GB" sz="1600" dirty="0"/>
              <a:t> + FSC-</a:t>
            </a:r>
            <a:r>
              <a:rPr lang="en-GB" sz="1600" dirty="0" err="1"/>
              <a:t>gecertificeerd</a:t>
            </a:r>
            <a:r>
              <a:rPr lang="en-GB" sz="1600" dirty="0"/>
              <a:t> </a:t>
            </a:r>
            <a:r>
              <a:rPr lang="en-GB" sz="1600" dirty="0" err="1"/>
              <a:t>hout</a:t>
            </a:r>
            <a:r>
              <a:rPr lang="en-GB" sz="1600" dirty="0"/>
              <a:t> (conform EUDR, EUTR, Lacey Act).</a:t>
            </a:r>
          </a:p>
          <a:p>
            <a:r>
              <a:rPr lang="en-GB" sz="1600" b="1" dirty="0" err="1"/>
              <a:t>Groeipotentieel</a:t>
            </a:r>
            <a:br>
              <a:rPr lang="en-GB" sz="1600" dirty="0"/>
            </a:br>
            <a:r>
              <a:rPr lang="en-GB" sz="1600" dirty="0"/>
              <a:t>Klaar </a:t>
            </a:r>
            <a:r>
              <a:rPr lang="en-GB" sz="1600" dirty="0" err="1"/>
              <a:t>voor</a:t>
            </a:r>
            <a:r>
              <a:rPr lang="en-GB" sz="1600" dirty="0"/>
              <a:t> </a:t>
            </a:r>
            <a:r>
              <a:rPr lang="en-GB" sz="1600" dirty="0" err="1"/>
              <a:t>uitbreiding</a:t>
            </a:r>
            <a:r>
              <a:rPr lang="en-GB" sz="1600" dirty="0"/>
              <a:t> </a:t>
            </a:r>
            <a:r>
              <a:rPr lang="en-GB" sz="1600" dirty="0" err="1"/>
              <a:t>naar</a:t>
            </a:r>
            <a:r>
              <a:rPr lang="en-GB" sz="1600" dirty="0"/>
              <a:t> </a:t>
            </a:r>
            <a:r>
              <a:rPr lang="en-GB" sz="1600" dirty="0" err="1"/>
              <a:t>fineer</a:t>
            </a:r>
            <a:r>
              <a:rPr lang="en-GB" sz="1600" dirty="0"/>
              <a:t>, </a:t>
            </a:r>
            <a:r>
              <a:rPr lang="en-GB" sz="1600" dirty="0" err="1"/>
              <a:t>toplagen</a:t>
            </a:r>
            <a:r>
              <a:rPr lang="en-GB" sz="1600" dirty="0"/>
              <a:t> </a:t>
            </a:r>
            <a:r>
              <a:rPr lang="en-GB" sz="1600" dirty="0" err="1"/>
              <a:t>en</a:t>
            </a:r>
            <a:r>
              <a:rPr lang="en-GB" sz="1600" dirty="0"/>
              <a:t> engineered wood — </a:t>
            </a:r>
            <a:r>
              <a:rPr lang="en-GB" sz="1600" dirty="0" err="1"/>
              <a:t>zonder</a:t>
            </a:r>
            <a:r>
              <a:rPr lang="en-GB" sz="1600" dirty="0"/>
              <a:t> greenfield-</a:t>
            </a:r>
            <a:r>
              <a:rPr lang="en-GB" sz="1600" dirty="0" err="1"/>
              <a:t>investeringen</a:t>
            </a:r>
            <a:r>
              <a:rPr lang="en-GB" sz="1600" dirty="0"/>
              <a:t>.</a:t>
            </a:r>
          </a:p>
          <a:p>
            <a:r>
              <a:rPr lang="en-GB" sz="1600" b="1" dirty="0" err="1"/>
              <a:t>Strategische</a:t>
            </a:r>
            <a:r>
              <a:rPr lang="en-GB" sz="1600" b="1" dirty="0"/>
              <a:t> </a:t>
            </a:r>
            <a:r>
              <a:rPr lang="en-GB" sz="1600" b="1" dirty="0" err="1"/>
              <a:t>positionering</a:t>
            </a:r>
            <a:br>
              <a:rPr lang="en-GB" sz="1600" dirty="0"/>
            </a:br>
            <a:r>
              <a:rPr lang="en-GB" sz="1600" dirty="0" err="1"/>
              <a:t>Verticaal</a:t>
            </a:r>
            <a:r>
              <a:rPr lang="en-GB" sz="1600" dirty="0"/>
              <a:t> </a:t>
            </a:r>
            <a:r>
              <a:rPr lang="en-GB" sz="1600" dirty="0" err="1"/>
              <a:t>geïntegreerd</a:t>
            </a:r>
            <a:r>
              <a:rPr lang="en-GB" sz="1600" dirty="0"/>
              <a:t> platform (</a:t>
            </a:r>
            <a:r>
              <a:rPr lang="en-GB" sz="1600" dirty="0" err="1"/>
              <a:t>inkoop</a:t>
            </a:r>
            <a:r>
              <a:rPr lang="en-GB" sz="1600" dirty="0"/>
              <a:t>–</a:t>
            </a:r>
            <a:r>
              <a:rPr lang="en-GB" sz="1600" dirty="0" err="1"/>
              <a:t>verwerking</a:t>
            </a:r>
            <a:r>
              <a:rPr lang="en-GB" sz="1600" dirty="0"/>
              <a:t>–export) met </a:t>
            </a:r>
            <a:r>
              <a:rPr lang="en-GB" sz="1600" dirty="0" err="1"/>
              <a:t>bijna</a:t>
            </a:r>
            <a:r>
              <a:rPr lang="en-GB" sz="1600" dirty="0"/>
              <a:t> 30 </a:t>
            </a:r>
            <a:r>
              <a:rPr lang="en-GB" sz="1600" dirty="0" err="1"/>
              <a:t>jaar</a:t>
            </a:r>
            <a:r>
              <a:rPr lang="en-GB" sz="1600" dirty="0"/>
              <a:t> </a:t>
            </a:r>
            <a:r>
              <a:rPr lang="en-GB" sz="1600" dirty="0" err="1"/>
              <a:t>operationele</a:t>
            </a:r>
            <a:r>
              <a:rPr lang="en-GB" sz="1600" dirty="0"/>
              <a:t> </a:t>
            </a:r>
            <a:r>
              <a:rPr lang="en-GB" sz="1600" dirty="0" err="1"/>
              <a:t>ervaring</a:t>
            </a:r>
            <a:r>
              <a:rPr lang="en-GB" sz="1600" dirty="0"/>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675225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CB431-287A-D16A-20E7-DA9F16F88F51}"/>
              </a:ext>
            </a:extLst>
          </p:cNvPr>
          <p:cNvSpPr>
            <a:spLocks noGrp="1"/>
          </p:cNvSpPr>
          <p:nvPr>
            <p:ph type="title"/>
          </p:nvPr>
        </p:nvSpPr>
        <p:spPr>
          <a:xfrm>
            <a:off x="1984248" y="530352"/>
            <a:ext cx="9520365" cy="905256"/>
          </a:xfrm>
        </p:spPr>
        <p:txBody>
          <a:bodyPr>
            <a:normAutofit/>
          </a:bodyPr>
          <a:lstStyle/>
          <a:p>
            <a:r>
              <a:rPr lang="en-GB" b="1" dirty="0" err="1"/>
              <a:t>Inkoop</a:t>
            </a:r>
            <a:r>
              <a:rPr lang="en-GB" b="1" dirty="0"/>
              <a:t>, Compliance &amp; </a:t>
            </a:r>
            <a:r>
              <a:rPr lang="en-GB" b="1" dirty="0" err="1"/>
              <a:t>Traceerbaarheid</a:t>
            </a:r>
            <a:endParaRPr lang="en-GB" b="1" dirty="0"/>
          </a:p>
        </p:txBody>
      </p:sp>
      <p:sp>
        <p:nvSpPr>
          <p:cNvPr id="4" name="Rectangle 1">
            <a:extLst>
              <a:ext uri="{FF2B5EF4-FFF2-40B4-BE49-F238E27FC236}">
                <a16:creationId xmlns:a16="http://schemas.microsoft.com/office/drawing/2014/main" id="{C04487F6-9B58-BF66-1D17-AFE12C6975A8}"/>
              </a:ext>
            </a:extLst>
          </p:cNvPr>
          <p:cNvSpPr>
            <a:spLocks noGrp="1" noChangeArrowheads="1"/>
          </p:cNvSpPr>
          <p:nvPr>
            <p:ph idx="1"/>
          </p:nvPr>
        </p:nvSpPr>
        <p:spPr bwMode="auto">
          <a:xfrm>
            <a:off x="1335024" y="2128096"/>
            <a:ext cx="10169588"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defTabSz="914400" eaLnBrk="0" fontAlgn="base" hangingPunct="0">
              <a:spcBef>
                <a:spcPct val="0"/>
              </a:spcBef>
              <a:spcAft>
                <a:spcPct val="0"/>
              </a:spcAft>
              <a:buClrTx/>
              <a:buFontTx/>
              <a:buChar char="•"/>
            </a:pPr>
            <a:r>
              <a:rPr lang="en-GB" sz="1600" dirty="0" err="1"/>
              <a:t>Volledig</a:t>
            </a:r>
            <a:r>
              <a:rPr lang="en-GB" sz="1600" dirty="0"/>
              <a:t> </a:t>
            </a:r>
            <a:r>
              <a:rPr lang="en-GB" sz="1600" dirty="0" err="1"/>
              <a:t>conforme</a:t>
            </a:r>
            <a:r>
              <a:rPr lang="en-GB" sz="1600" dirty="0"/>
              <a:t> </a:t>
            </a:r>
            <a:r>
              <a:rPr lang="en-GB" sz="1600" dirty="0" err="1"/>
              <a:t>houtinkoop</a:t>
            </a:r>
            <a:r>
              <a:rPr lang="en-GB" sz="1600" dirty="0"/>
              <a:t> — </a:t>
            </a:r>
            <a:r>
              <a:rPr lang="en-GB" sz="1600" dirty="0" err="1"/>
              <a:t>eiken</a:t>
            </a:r>
            <a:r>
              <a:rPr lang="en-GB" sz="1600" dirty="0"/>
              <a:t> (</a:t>
            </a:r>
            <a:r>
              <a:rPr lang="en-GB" sz="1600" i="1" dirty="0"/>
              <a:t>Quercus </a:t>
            </a:r>
            <a:r>
              <a:rPr lang="en-GB" sz="1600" i="1" dirty="0" err="1"/>
              <a:t>robur</a:t>
            </a:r>
            <a:r>
              <a:rPr lang="en-GB" sz="1600" dirty="0"/>
              <a:t>) </a:t>
            </a:r>
            <a:r>
              <a:rPr lang="en-GB" sz="1600" dirty="0" err="1"/>
              <a:t>en</a:t>
            </a:r>
            <a:r>
              <a:rPr lang="en-GB" sz="1600" dirty="0"/>
              <a:t> </a:t>
            </a:r>
            <a:r>
              <a:rPr lang="en-GB" sz="1600" dirty="0" err="1"/>
              <a:t>essen</a:t>
            </a:r>
            <a:r>
              <a:rPr lang="en-GB" sz="1600" dirty="0"/>
              <a:t> (</a:t>
            </a:r>
            <a:r>
              <a:rPr lang="en-GB" sz="1600" i="1" dirty="0"/>
              <a:t>Fraxinus excelsior</a:t>
            </a:r>
            <a:r>
              <a:rPr lang="en-GB" sz="1600" dirty="0"/>
              <a:t>) </a:t>
            </a:r>
            <a:r>
              <a:rPr lang="en-GB" sz="1600" dirty="0" err="1"/>
              <a:t>uitsluitend</a:t>
            </a:r>
            <a:r>
              <a:rPr lang="en-GB" sz="1600" dirty="0"/>
              <a:t> </a:t>
            </a:r>
            <a:r>
              <a:rPr lang="en-GB" sz="1600" dirty="0" err="1"/>
              <a:t>uit</a:t>
            </a:r>
            <a:r>
              <a:rPr lang="en-GB" sz="1600" dirty="0"/>
              <a:t> </a:t>
            </a:r>
            <a:r>
              <a:rPr lang="en-GB" sz="1600" dirty="0" err="1"/>
              <a:t>legale</a:t>
            </a:r>
            <a:r>
              <a:rPr lang="en-GB" sz="1600" dirty="0"/>
              <a:t> </a:t>
            </a:r>
            <a:r>
              <a:rPr lang="en-GB" sz="1600" dirty="0" err="1"/>
              <a:t>bronnen</a:t>
            </a:r>
            <a:r>
              <a:rPr lang="en-GB" sz="1600" dirty="0"/>
              <a:t>.</a:t>
            </a:r>
            <a:br>
              <a:rPr lang="en-GB" sz="1600" dirty="0"/>
            </a:br>
            <a:r>
              <a:rPr lang="en-GB" sz="1600" dirty="0" err="1"/>
              <a:t>Regionale</a:t>
            </a:r>
            <a:r>
              <a:rPr lang="en-GB" sz="1600" dirty="0"/>
              <a:t> </a:t>
            </a:r>
            <a:r>
              <a:rPr lang="en-GB" sz="1600" dirty="0" err="1"/>
              <a:t>aanvoerbasis</a:t>
            </a:r>
            <a:r>
              <a:rPr lang="en-GB" sz="1600" dirty="0"/>
              <a:t>: </a:t>
            </a:r>
            <a:r>
              <a:rPr lang="en-GB" sz="1600" dirty="0" err="1"/>
              <a:t>Servië</a:t>
            </a:r>
            <a:r>
              <a:rPr lang="en-GB" sz="1600" dirty="0"/>
              <a:t>, </a:t>
            </a:r>
            <a:r>
              <a:rPr lang="en-GB" sz="1600" dirty="0" err="1"/>
              <a:t>Kroatië</a:t>
            </a:r>
            <a:r>
              <a:rPr lang="en-GB" sz="1600" dirty="0"/>
              <a:t>, </a:t>
            </a:r>
            <a:r>
              <a:rPr lang="en-GB" sz="1600" dirty="0" err="1"/>
              <a:t>Bosnië</a:t>
            </a:r>
            <a:r>
              <a:rPr lang="en-GB" sz="1600" dirty="0"/>
              <a:t> </a:t>
            </a:r>
            <a:r>
              <a:rPr lang="en-GB" sz="1600" dirty="0" err="1"/>
              <a:t>en</a:t>
            </a:r>
            <a:r>
              <a:rPr lang="en-GB" sz="1600" dirty="0"/>
              <a:t> Herzegovina, </a:t>
            </a:r>
            <a:r>
              <a:rPr lang="en-GB" sz="1600" dirty="0" err="1"/>
              <a:t>Roemenië</a:t>
            </a:r>
            <a:r>
              <a:rPr lang="en-GB" sz="1600" dirty="0"/>
              <a:t>; </a:t>
            </a:r>
            <a:r>
              <a:rPr lang="en-GB" sz="1600" dirty="0" err="1"/>
              <a:t>belangrijkste</a:t>
            </a:r>
            <a:r>
              <a:rPr lang="en-GB" sz="1600" dirty="0"/>
              <a:t> </a:t>
            </a:r>
            <a:r>
              <a:rPr lang="en-GB" sz="1600" dirty="0" err="1"/>
              <a:t>bron</a:t>
            </a:r>
            <a:r>
              <a:rPr lang="en-GB" sz="1600" dirty="0"/>
              <a:t> — </a:t>
            </a:r>
            <a:r>
              <a:rPr lang="en-GB" sz="1600" dirty="0" err="1"/>
              <a:t>Morović-bos</a:t>
            </a:r>
            <a:r>
              <a:rPr lang="en-GB" sz="1600" dirty="0"/>
              <a:t>.</a:t>
            </a:r>
            <a:br>
              <a:rPr lang="en-GB" sz="1600" dirty="0"/>
            </a:br>
            <a:r>
              <a:rPr lang="en-GB" sz="1600" dirty="0" err="1"/>
              <a:t>Langetermijnzekerheid</a:t>
            </a:r>
            <a:r>
              <a:rPr lang="en-GB" sz="1600" dirty="0"/>
              <a:t> </a:t>
            </a:r>
            <a:r>
              <a:rPr lang="en-GB" sz="1600" dirty="0" err="1"/>
              <a:t>dankzij</a:t>
            </a:r>
            <a:r>
              <a:rPr lang="en-GB" sz="1600" dirty="0"/>
              <a:t> </a:t>
            </a:r>
            <a:r>
              <a:rPr lang="en-GB" sz="1600" dirty="0" err="1"/>
              <a:t>samenwerking</a:t>
            </a:r>
            <a:r>
              <a:rPr lang="en-GB" sz="1600" dirty="0"/>
              <a:t> met </a:t>
            </a:r>
            <a:r>
              <a:rPr lang="en-GB" sz="1600" dirty="0" err="1"/>
              <a:t>staatsbosbedrijf</a:t>
            </a:r>
            <a:r>
              <a:rPr lang="en-GB" sz="1600" dirty="0"/>
              <a:t> (</a:t>
            </a:r>
            <a:r>
              <a:rPr lang="en-GB" sz="1600" dirty="0" err="1"/>
              <a:t>Vojvodinašume</a:t>
            </a:r>
            <a:r>
              <a:rPr lang="en-GB" sz="1600" dirty="0"/>
              <a:t>) </a:t>
            </a:r>
            <a:r>
              <a:rPr lang="en-GB" sz="1600" dirty="0" err="1"/>
              <a:t>en</a:t>
            </a:r>
            <a:r>
              <a:rPr lang="en-GB" sz="1600" dirty="0"/>
              <a:t> </a:t>
            </a:r>
            <a:r>
              <a:rPr lang="en-GB" sz="1600" dirty="0" err="1"/>
              <a:t>een</a:t>
            </a:r>
            <a:r>
              <a:rPr lang="en-GB" sz="1600" dirty="0"/>
              <a:t> </a:t>
            </a:r>
            <a:r>
              <a:rPr lang="en-GB" sz="1600" dirty="0" err="1"/>
              <a:t>geverifieerd</a:t>
            </a:r>
            <a:r>
              <a:rPr lang="en-GB" sz="1600" dirty="0"/>
              <a:t> </a:t>
            </a:r>
            <a:r>
              <a:rPr lang="en-GB" sz="1600" dirty="0" err="1"/>
              <a:t>leveranciersnetwerk</a:t>
            </a:r>
            <a:r>
              <a:rPr lang="en-GB" sz="1600" dirty="0"/>
              <a:t>.</a:t>
            </a:r>
            <a:br>
              <a:rPr lang="en-GB" sz="1600" dirty="0"/>
            </a:br>
            <a:r>
              <a:rPr lang="en-GB" sz="1600" dirty="0" err="1"/>
              <a:t>Strikte</a:t>
            </a:r>
            <a:r>
              <a:rPr lang="en-GB" sz="1600" dirty="0"/>
              <a:t> </a:t>
            </a:r>
            <a:r>
              <a:rPr lang="en-GB" sz="1600" dirty="0" err="1"/>
              <a:t>leverancierscontrole</a:t>
            </a:r>
            <a:r>
              <a:rPr lang="en-GB" sz="1600" dirty="0"/>
              <a:t>: </a:t>
            </a:r>
            <a:r>
              <a:rPr lang="en-GB" sz="1600" dirty="0" err="1"/>
              <a:t>documentatie</a:t>
            </a:r>
            <a:r>
              <a:rPr lang="en-GB" sz="1600" dirty="0"/>
              <a:t>, </a:t>
            </a:r>
            <a:r>
              <a:rPr lang="en-GB" sz="1600" dirty="0" err="1"/>
              <a:t>kaprechten</a:t>
            </a:r>
            <a:r>
              <a:rPr lang="en-GB" sz="1600" dirty="0"/>
              <a:t> </a:t>
            </a:r>
            <a:r>
              <a:rPr lang="en-GB" sz="1600" dirty="0" err="1"/>
              <a:t>en</a:t>
            </a:r>
            <a:r>
              <a:rPr lang="en-GB" sz="1600" dirty="0"/>
              <a:t> </a:t>
            </a:r>
            <a:r>
              <a:rPr lang="en-GB" sz="1600" dirty="0" err="1"/>
              <a:t>voortdurende</a:t>
            </a:r>
            <a:r>
              <a:rPr lang="en-GB" sz="1600" dirty="0"/>
              <a:t> monitoring (FSC </a:t>
            </a:r>
            <a:r>
              <a:rPr lang="en-GB" sz="1600" dirty="0" err="1"/>
              <a:t>en</a:t>
            </a:r>
            <a:r>
              <a:rPr lang="en-GB" sz="1600" dirty="0"/>
              <a:t> </a:t>
            </a:r>
            <a:r>
              <a:rPr lang="en-GB" sz="1600" dirty="0" err="1"/>
              <a:t>gelijkwaardige</a:t>
            </a:r>
            <a:r>
              <a:rPr lang="en-GB" sz="1600" dirty="0"/>
              <a:t> </a:t>
            </a:r>
            <a:r>
              <a:rPr lang="en-GB" sz="1600" dirty="0" err="1"/>
              <a:t>normen</a:t>
            </a:r>
            <a:r>
              <a:rPr lang="en-GB" sz="1600" dirty="0"/>
              <a:t>).</a:t>
            </a:r>
            <a:br>
              <a:rPr lang="en-GB" sz="1600" dirty="0"/>
            </a:br>
            <a:r>
              <a:rPr lang="en-GB" sz="1600" dirty="0" err="1"/>
              <a:t>Volledig</a:t>
            </a:r>
            <a:r>
              <a:rPr lang="en-GB" sz="1600" dirty="0"/>
              <a:t> </a:t>
            </a:r>
            <a:r>
              <a:rPr lang="en-GB" sz="1600" dirty="0" err="1"/>
              <a:t>traceerbaarheidssysteem</a:t>
            </a:r>
            <a:r>
              <a:rPr lang="en-GB" sz="1600" dirty="0"/>
              <a:t> — van </a:t>
            </a:r>
            <a:r>
              <a:rPr lang="en-GB" sz="1600" dirty="0" err="1"/>
              <a:t>bos</a:t>
            </a:r>
            <a:r>
              <a:rPr lang="en-GB" sz="1600" dirty="0"/>
              <a:t> tot </a:t>
            </a:r>
            <a:r>
              <a:rPr lang="en-GB" sz="1600" dirty="0" err="1"/>
              <a:t>eindproduct</a:t>
            </a:r>
            <a:r>
              <a:rPr lang="en-GB" sz="1600" dirty="0"/>
              <a:t>.</a:t>
            </a:r>
            <a:br>
              <a:rPr lang="en-GB" sz="1600" dirty="0"/>
            </a:br>
            <a:r>
              <a:rPr lang="en-GB" sz="1600" dirty="0" err="1"/>
              <a:t>Conformiteit</a:t>
            </a:r>
            <a:r>
              <a:rPr lang="en-GB" sz="1600" dirty="0"/>
              <a:t> met EUTR, EUDR, UKTR </a:t>
            </a:r>
            <a:r>
              <a:rPr lang="en-GB" sz="1600" dirty="0" err="1"/>
              <a:t>en</a:t>
            </a:r>
            <a:r>
              <a:rPr lang="en-GB" sz="1600" dirty="0"/>
              <a:t> de Lacey Act — </a:t>
            </a:r>
            <a:r>
              <a:rPr lang="en-GB" sz="1600" dirty="0" err="1"/>
              <a:t>minimaal</a:t>
            </a:r>
            <a:r>
              <a:rPr lang="en-GB" sz="1600" dirty="0"/>
              <a:t> </a:t>
            </a:r>
            <a:r>
              <a:rPr lang="en-GB" sz="1600" dirty="0" err="1"/>
              <a:t>risico</a:t>
            </a:r>
            <a:r>
              <a:rPr lang="en-GB" sz="1600" dirty="0"/>
              <a:t> op </a:t>
            </a:r>
            <a:r>
              <a:rPr lang="en-GB" sz="1600" dirty="0" err="1"/>
              <a:t>illegaal</a:t>
            </a:r>
            <a:r>
              <a:rPr lang="en-GB" sz="1600" dirty="0"/>
              <a:t> </a:t>
            </a:r>
            <a:r>
              <a:rPr lang="en-GB" sz="1600" dirty="0" err="1"/>
              <a:t>hout</a:t>
            </a:r>
            <a:r>
              <a:rPr lang="en-GB" sz="1600" dirty="0"/>
              <a:t>.</a:t>
            </a:r>
            <a:br>
              <a:rPr lang="en-GB" sz="1600" dirty="0"/>
            </a:br>
            <a:r>
              <a:rPr lang="en-GB" sz="1600" dirty="0" err="1"/>
              <a:t>Risicobeperking</a:t>
            </a:r>
            <a:r>
              <a:rPr lang="en-GB" sz="1600" dirty="0"/>
              <a:t> via </a:t>
            </a:r>
            <a:r>
              <a:rPr lang="en-GB" sz="1600" dirty="0" err="1"/>
              <a:t>leveranciersdiversificatie</a:t>
            </a:r>
            <a:r>
              <a:rPr lang="en-GB" sz="1600" dirty="0"/>
              <a:t>, </a:t>
            </a:r>
            <a:r>
              <a:rPr lang="en-GB" sz="1600" dirty="0" err="1"/>
              <a:t>voorkeur</a:t>
            </a:r>
            <a:r>
              <a:rPr lang="en-GB" sz="1600" dirty="0"/>
              <a:t> </a:t>
            </a:r>
            <a:r>
              <a:rPr lang="en-GB" sz="1600" dirty="0" err="1"/>
              <a:t>voor</a:t>
            </a:r>
            <a:r>
              <a:rPr lang="en-GB" sz="1600" dirty="0"/>
              <a:t> </a:t>
            </a:r>
            <a:r>
              <a:rPr lang="en-GB" sz="1600" dirty="0" err="1"/>
              <a:t>staatsbossen</a:t>
            </a:r>
            <a:r>
              <a:rPr lang="en-GB" sz="1600" dirty="0"/>
              <a:t> </a:t>
            </a:r>
            <a:r>
              <a:rPr lang="en-GB" sz="1600" dirty="0" err="1"/>
              <a:t>en</a:t>
            </a:r>
            <a:r>
              <a:rPr lang="en-GB" sz="1600" dirty="0"/>
              <a:t> </a:t>
            </a:r>
            <a:r>
              <a:rPr lang="en-GB" sz="1600" dirty="0" err="1"/>
              <a:t>regelmatige</a:t>
            </a:r>
            <a:r>
              <a:rPr lang="en-GB" sz="1600" dirty="0"/>
              <a:t> audits.</a:t>
            </a:r>
            <a:br>
              <a:rPr lang="en-GB" sz="1600" dirty="0"/>
            </a:br>
            <a:r>
              <a:rPr lang="en-GB" sz="1600" dirty="0" err="1"/>
              <a:t>Duurzaamheidsfocus</a:t>
            </a:r>
            <a:r>
              <a:rPr lang="en-GB" sz="1600" dirty="0"/>
              <a:t>: </a:t>
            </a:r>
            <a:r>
              <a:rPr lang="en-GB" sz="1600" dirty="0" err="1"/>
              <a:t>verantwoord</a:t>
            </a:r>
            <a:r>
              <a:rPr lang="en-GB" sz="1600" dirty="0"/>
              <a:t> </a:t>
            </a:r>
            <a:r>
              <a:rPr lang="en-GB" sz="1600" dirty="0" err="1"/>
              <a:t>bosbeheer</a:t>
            </a:r>
            <a:r>
              <a:rPr lang="en-GB" sz="1600" dirty="0"/>
              <a:t>, </a:t>
            </a:r>
            <a:r>
              <a:rPr lang="en-GB" sz="1600" dirty="0" err="1"/>
              <a:t>ondersteuning</a:t>
            </a:r>
            <a:r>
              <a:rPr lang="en-GB" sz="1600" dirty="0"/>
              <a:t> van </a:t>
            </a:r>
            <a:r>
              <a:rPr lang="en-GB" sz="1600" dirty="0" err="1"/>
              <a:t>herbebossing</a:t>
            </a:r>
            <a:r>
              <a:rPr lang="en-GB" sz="1600" dirty="0"/>
              <a:t> </a:t>
            </a:r>
            <a:r>
              <a:rPr lang="en-GB" sz="1600" dirty="0" err="1"/>
              <a:t>en</a:t>
            </a:r>
            <a:r>
              <a:rPr lang="en-GB" sz="1600" dirty="0"/>
              <a:t> </a:t>
            </a:r>
            <a:r>
              <a:rPr lang="en-GB" sz="1600" dirty="0" err="1"/>
              <a:t>efficiënt</a:t>
            </a:r>
            <a:r>
              <a:rPr lang="en-GB" sz="1600" dirty="0"/>
              <a:t> </a:t>
            </a:r>
            <a:r>
              <a:rPr lang="en-GB" sz="1600" dirty="0" err="1"/>
              <a:t>gebruik</a:t>
            </a:r>
            <a:r>
              <a:rPr lang="en-GB" sz="1600" dirty="0"/>
              <a:t> van </a:t>
            </a:r>
            <a:r>
              <a:rPr lang="en-GB" sz="1600" dirty="0" err="1"/>
              <a:t>grondstoffen</a:t>
            </a:r>
            <a:r>
              <a:rPr lang="en-GB" sz="1600" dirty="0"/>
              <a:t>.</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9467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97A43-70EF-0E84-59F4-AA7390FEED25}"/>
              </a:ext>
            </a:extLst>
          </p:cNvPr>
          <p:cNvSpPr>
            <a:spLocks noGrp="1"/>
          </p:cNvSpPr>
          <p:nvPr>
            <p:ph type="title"/>
          </p:nvPr>
        </p:nvSpPr>
        <p:spPr>
          <a:xfrm>
            <a:off x="1892809" y="596678"/>
            <a:ext cx="9584372" cy="1280890"/>
          </a:xfrm>
        </p:spPr>
        <p:txBody>
          <a:bodyPr/>
          <a:lstStyle/>
          <a:p>
            <a:r>
              <a:rPr lang="en-GB" b="1" dirty="0" err="1"/>
              <a:t>Marktkansen</a:t>
            </a:r>
            <a:r>
              <a:rPr lang="en-GB" b="1" dirty="0"/>
              <a:t> – </a:t>
            </a:r>
            <a:r>
              <a:rPr lang="en-GB" b="1" dirty="0" err="1"/>
              <a:t>Europees</a:t>
            </a:r>
            <a:r>
              <a:rPr lang="en-GB" b="1" dirty="0"/>
              <a:t> </a:t>
            </a:r>
            <a:r>
              <a:rPr lang="en-GB" b="1" dirty="0" err="1"/>
              <a:t>eiken</a:t>
            </a:r>
            <a:r>
              <a:rPr lang="en-GB" b="1" dirty="0"/>
              <a:t> </a:t>
            </a:r>
            <a:r>
              <a:rPr lang="en-GB" b="1" dirty="0" err="1"/>
              <a:t>en</a:t>
            </a:r>
            <a:r>
              <a:rPr lang="en-GB" b="1" dirty="0"/>
              <a:t> </a:t>
            </a:r>
            <a:r>
              <a:rPr lang="en-GB" b="1" dirty="0" err="1"/>
              <a:t>hardhout</a:t>
            </a:r>
            <a:endParaRPr lang="en-GB" b="1" dirty="0"/>
          </a:p>
        </p:txBody>
      </p:sp>
      <p:sp>
        <p:nvSpPr>
          <p:cNvPr id="4" name="Rectangle 1">
            <a:extLst>
              <a:ext uri="{FF2B5EF4-FFF2-40B4-BE49-F238E27FC236}">
                <a16:creationId xmlns:a16="http://schemas.microsoft.com/office/drawing/2014/main" id="{DF438994-F25F-656C-63B8-FB39D95BEC5C}"/>
              </a:ext>
            </a:extLst>
          </p:cNvPr>
          <p:cNvSpPr>
            <a:spLocks noGrp="1" noChangeArrowheads="1"/>
          </p:cNvSpPr>
          <p:nvPr>
            <p:ph idx="1"/>
          </p:nvPr>
        </p:nvSpPr>
        <p:spPr bwMode="auto">
          <a:xfrm>
            <a:off x="1216152" y="2540420"/>
            <a:ext cx="10387584"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defTabSz="914400" eaLnBrk="0" fontAlgn="base" hangingPunct="0">
              <a:spcBef>
                <a:spcPct val="0"/>
              </a:spcBef>
              <a:spcAft>
                <a:spcPct val="0"/>
              </a:spcAft>
              <a:buClrTx/>
              <a:buFontTx/>
              <a:buChar char="•"/>
            </a:pPr>
            <a:r>
              <a:rPr lang="nl-NL" sz="2000" dirty="0"/>
              <a:t>Sterke wereldwijde vraag naar hoogwaardig eiken en essen in meubel-, interieur- en industriële sectoren.</a:t>
            </a:r>
            <a:br>
              <a:rPr lang="nl-NL" sz="2000" dirty="0"/>
            </a:br>
            <a:r>
              <a:rPr lang="nl-NL" sz="2000" dirty="0"/>
              <a:t>Beperkte beschikbaarheid van Slavonisch eiken maakt het een premium grondstof.</a:t>
            </a:r>
            <a:br>
              <a:rPr lang="nl-NL" sz="2000" dirty="0"/>
            </a:br>
            <a:r>
              <a:rPr lang="nl-NL" sz="2000" dirty="0"/>
              <a:t>Zuidoost-Europa als sleutelregio voor hoogwaardige houtwinning.</a:t>
            </a:r>
            <a:br>
              <a:rPr lang="nl-NL" sz="2000" dirty="0"/>
            </a:br>
            <a:r>
              <a:rPr lang="nl-NL" sz="2000" dirty="0"/>
              <a:t>Toenemende regelgeving (EUDR, ESG) bevoordeelt volledig conforme en traceerbare leveranciers.</a:t>
            </a:r>
            <a:br>
              <a:rPr lang="nl-NL" sz="2000" dirty="0"/>
            </a:br>
            <a:r>
              <a:rPr lang="nl-NL" sz="2000" dirty="0"/>
              <a:t>Stabiele industriële vraag zorgt voor sterke marktfundamenten.</a:t>
            </a:r>
            <a:br>
              <a:rPr lang="nl-NL" sz="2000" dirty="0"/>
            </a:br>
            <a:r>
              <a:rPr lang="nl-NL" sz="2000" dirty="0"/>
              <a:t>Gefragmenteerde aanbodzijde creëert kansen voor betrouwbare en schaalbare producenten.</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615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B0443-5B9C-1C5A-BC4D-9756F97B19B0}"/>
              </a:ext>
            </a:extLst>
          </p:cNvPr>
          <p:cNvSpPr>
            <a:spLocks noGrp="1"/>
          </p:cNvSpPr>
          <p:nvPr>
            <p:ph type="title"/>
          </p:nvPr>
        </p:nvSpPr>
        <p:spPr>
          <a:xfrm>
            <a:off x="1664208" y="446087"/>
            <a:ext cx="4430203" cy="1289319"/>
          </a:xfrm>
        </p:spPr>
        <p:txBody>
          <a:bodyPr/>
          <a:lstStyle/>
          <a:p>
            <a:r>
              <a:rPr lang="nl-NL" b="1" dirty="0"/>
              <a:t>Strategisch knooppunt – toegang tot grondstoffen en export</a:t>
            </a:r>
            <a:endParaRPr lang="en-GB" b="1" dirty="0"/>
          </a:p>
        </p:txBody>
      </p:sp>
      <p:pic>
        <p:nvPicPr>
          <p:cNvPr id="7" name="Content Placeholder 6">
            <a:extLst>
              <a:ext uri="{FF2B5EF4-FFF2-40B4-BE49-F238E27FC236}">
                <a16:creationId xmlns:a16="http://schemas.microsoft.com/office/drawing/2014/main" id="{6E18DDE4-12B8-CA44-D2A1-868854FFF40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71486" y="1887688"/>
            <a:ext cx="6057284" cy="4010192"/>
          </a:xfrm>
        </p:spPr>
      </p:pic>
      <p:sp>
        <p:nvSpPr>
          <p:cNvPr id="5" name="Rectangle 1">
            <a:extLst>
              <a:ext uri="{FF2B5EF4-FFF2-40B4-BE49-F238E27FC236}">
                <a16:creationId xmlns:a16="http://schemas.microsoft.com/office/drawing/2014/main" id="{9FE4A7CB-E3D1-DCFD-C2BC-CAF77EAE60A5}"/>
              </a:ext>
            </a:extLst>
          </p:cNvPr>
          <p:cNvSpPr>
            <a:spLocks noGrp="1" noChangeArrowheads="1"/>
          </p:cNvSpPr>
          <p:nvPr>
            <p:ph type="body" sz="half" idx="2"/>
          </p:nvPr>
        </p:nvSpPr>
        <p:spPr bwMode="auto">
          <a:xfrm>
            <a:off x="768096" y="2428076"/>
            <a:ext cx="5326316"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buClrTx/>
            </a:pPr>
            <a:r>
              <a:rPr lang="en-GB" sz="1800" dirty="0" err="1"/>
              <a:t>Gelegen</a:t>
            </a:r>
            <a:r>
              <a:rPr lang="en-GB" sz="1800" dirty="0"/>
              <a:t> in de regio </a:t>
            </a:r>
            <a:r>
              <a:rPr lang="en-GB" sz="1800" dirty="0" err="1"/>
              <a:t>Srem</a:t>
            </a:r>
            <a:r>
              <a:rPr lang="en-GB" sz="1800" dirty="0"/>
              <a:t> (</a:t>
            </a:r>
            <a:r>
              <a:rPr lang="en-GB" sz="1800" dirty="0" err="1"/>
              <a:t>Servië</a:t>
            </a:r>
            <a:r>
              <a:rPr lang="en-GB" sz="1800" dirty="0"/>
              <a:t>), </a:t>
            </a:r>
            <a:r>
              <a:rPr lang="en-GB" sz="1800" dirty="0" err="1"/>
              <a:t>nabij</a:t>
            </a:r>
            <a:r>
              <a:rPr lang="en-GB" sz="1800" dirty="0"/>
              <a:t> </a:t>
            </a:r>
            <a:r>
              <a:rPr lang="en-GB" sz="1800" dirty="0" err="1"/>
              <a:t>Belgrado</a:t>
            </a:r>
            <a:r>
              <a:rPr lang="en-GB" sz="1800" dirty="0"/>
              <a:t> — </a:t>
            </a:r>
            <a:r>
              <a:rPr lang="en-GB" sz="1800" dirty="0" err="1"/>
              <a:t>belangrijk</a:t>
            </a:r>
            <a:r>
              <a:rPr lang="en-GB" sz="1800" dirty="0"/>
              <a:t> </a:t>
            </a:r>
            <a:r>
              <a:rPr lang="en-GB" sz="1800" dirty="0" err="1"/>
              <a:t>logistiek</a:t>
            </a:r>
            <a:r>
              <a:rPr lang="en-GB" sz="1800" dirty="0"/>
              <a:t> centrum.</a:t>
            </a:r>
            <a:br>
              <a:rPr lang="en-GB" sz="1800" dirty="0"/>
            </a:br>
            <a:r>
              <a:rPr lang="en-GB" sz="1800" dirty="0"/>
              <a:t>35 </a:t>
            </a:r>
            <a:r>
              <a:rPr lang="en-GB" sz="1800" dirty="0" err="1"/>
              <a:t>minuten</a:t>
            </a:r>
            <a:r>
              <a:rPr lang="en-GB" sz="1800" dirty="0"/>
              <a:t> van de </a:t>
            </a:r>
            <a:r>
              <a:rPr lang="en-GB" sz="1800" dirty="0" err="1"/>
              <a:t>internationale</a:t>
            </a:r>
            <a:r>
              <a:rPr lang="en-GB" sz="1800" dirty="0"/>
              <a:t> </a:t>
            </a:r>
            <a:r>
              <a:rPr lang="en-GB" sz="1800" dirty="0" err="1"/>
              <a:t>luchthaven</a:t>
            </a:r>
            <a:r>
              <a:rPr lang="en-GB" sz="1800" dirty="0"/>
              <a:t> van </a:t>
            </a:r>
            <a:r>
              <a:rPr lang="en-GB" sz="1800" dirty="0" err="1"/>
              <a:t>Belgrado</a:t>
            </a:r>
            <a:r>
              <a:rPr lang="en-GB" sz="1800" dirty="0"/>
              <a:t>.</a:t>
            </a:r>
            <a:br>
              <a:rPr lang="en-GB" sz="1800" dirty="0"/>
            </a:br>
            <a:r>
              <a:rPr lang="en-GB" sz="1800" dirty="0"/>
              <a:t>10 </a:t>
            </a:r>
            <a:r>
              <a:rPr lang="en-GB" sz="1800" dirty="0" err="1"/>
              <a:t>minuten</a:t>
            </a:r>
            <a:r>
              <a:rPr lang="en-GB" sz="1800" dirty="0"/>
              <a:t> van </a:t>
            </a:r>
            <a:r>
              <a:rPr lang="en-GB" sz="1800" dirty="0" err="1"/>
              <a:t>belangrijke</a:t>
            </a:r>
            <a:r>
              <a:rPr lang="en-GB" sz="1800" dirty="0"/>
              <a:t> </a:t>
            </a:r>
            <a:r>
              <a:rPr lang="en-GB" sz="1800" dirty="0" err="1"/>
              <a:t>Europese</a:t>
            </a:r>
            <a:r>
              <a:rPr lang="en-GB" sz="1800" dirty="0"/>
              <a:t> </a:t>
            </a:r>
            <a:r>
              <a:rPr lang="en-GB" sz="1800" dirty="0" err="1"/>
              <a:t>snelwegen</a:t>
            </a:r>
            <a:r>
              <a:rPr lang="en-GB" sz="1800" dirty="0"/>
              <a:t> (E-70, E-75).</a:t>
            </a:r>
            <a:br>
              <a:rPr lang="en-GB" sz="1800" dirty="0"/>
            </a:br>
            <a:r>
              <a:rPr lang="en-GB" sz="1800" dirty="0" err="1"/>
              <a:t>Dicht</a:t>
            </a:r>
            <a:r>
              <a:rPr lang="en-GB" sz="1800" dirty="0"/>
              <a:t> </a:t>
            </a:r>
            <a:r>
              <a:rPr lang="en-GB" sz="1800" dirty="0" err="1"/>
              <a:t>bij</a:t>
            </a:r>
            <a:r>
              <a:rPr lang="en-GB" sz="1800" dirty="0"/>
              <a:t> spoor- </a:t>
            </a:r>
            <a:r>
              <a:rPr lang="en-GB" sz="1800" dirty="0" err="1"/>
              <a:t>en</a:t>
            </a:r>
            <a:r>
              <a:rPr lang="en-GB" sz="1800" dirty="0"/>
              <a:t> </a:t>
            </a:r>
            <a:r>
              <a:rPr lang="en-GB" sz="1800" dirty="0" err="1"/>
              <a:t>douaneterminal</a:t>
            </a:r>
            <a:r>
              <a:rPr lang="en-GB" sz="1800" dirty="0"/>
              <a:t> (</a:t>
            </a:r>
            <a:r>
              <a:rPr lang="en-GB" sz="1800" dirty="0" err="1"/>
              <a:t>Inđija</a:t>
            </a:r>
            <a:r>
              <a:rPr lang="en-GB" sz="1800" dirty="0"/>
              <a:t>).</a:t>
            </a:r>
            <a:br>
              <a:rPr lang="en-GB" sz="1800" dirty="0"/>
            </a:br>
            <a:r>
              <a:rPr lang="en-GB" sz="1800" dirty="0" err="1"/>
              <a:t>Directe</a:t>
            </a:r>
            <a:r>
              <a:rPr lang="en-GB" sz="1800" dirty="0"/>
              <a:t> </a:t>
            </a:r>
            <a:r>
              <a:rPr lang="en-GB" sz="1800" dirty="0" err="1"/>
              <a:t>nabijheid</a:t>
            </a:r>
            <a:r>
              <a:rPr lang="en-GB" sz="1800" dirty="0"/>
              <a:t> van </a:t>
            </a:r>
            <a:r>
              <a:rPr lang="en-GB" sz="1800" dirty="0" err="1"/>
              <a:t>belangrijke</a:t>
            </a:r>
            <a:r>
              <a:rPr lang="en-GB" sz="1800" dirty="0"/>
              <a:t> </a:t>
            </a:r>
            <a:r>
              <a:rPr lang="en-GB" sz="1800" dirty="0" err="1"/>
              <a:t>grondstofgebieden</a:t>
            </a:r>
            <a:r>
              <a:rPr lang="en-GB" sz="1800" dirty="0"/>
              <a:t> (</a:t>
            </a:r>
            <a:r>
              <a:rPr lang="en-GB" sz="1800" dirty="0" err="1"/>
              <a:t>Morović</a:t>
            </a:r>
            <a:r>
              <a:rPr lang="en-GB" sz="1800" dirty="0"/>
              <a:t> </a:t>
            </a:r>
            <a:r>
              <a:rPr lang="en-GB" sz="1800" dirty="0" err="1"/>
              <a:t>en</a:t>
            </a:r>
            <a:r>
              <a:rPr lang="en-GB" sz="1800" dirty="0"/>
              <a:t> </a:t>
            </a:r>
            <a:r>
              <a:rPr lang="en-GB" sz="1800" dirty="0" err="1"/>
              <a:t>Spačva-bekken</a:t>
            </a:r>
            <a:r>
              <a:rPr lang="en-GB" sz="1800" dirty="0"/>
              <a:t>).</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09793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4578C-8C5D-89E9-F03A-491F3D47E184}"/>
              </a:ext>
            </a:extLst>
          </p:cNvPr>
          <p:cNvSpPr>
            <a:spLocks noGrp="1"/>
          </p:cNvSpPr>
          <p:nvPr>
            <p:ph type="title"/>
          </p:nvPr>
        </p:nvSpPr>
        <p:spPr>
          <a:xfrm>
            <a:off x="2286000" y="624110"/>
            <a:ext cx="9218611" cy="1280890"/>
          </a:xfrm>
        </p:spPr>
        <p:txBody>
          <a:bodyPr/>
          <a:lstStyle/>
          <a:p>
            <a:r>
              <a:rPr lang="en-GB" b="1" dirty="0" err="1"/>
              <a:t>Klantenportfolio</a:t>
            </a:r>
            <a:r>
              <a:rPr lang="en-GB" b="1" dirty="0"/>
              <a:t> </a:t>
            </a:r>
            <a:r>
              <a:rPr lang="en-GB" b="1" dirty="0" err="1"/>
              <a:t>en</a:t>
            </a:r>
            <a:r>
              <a:rPr lang="en-GB" b="1" dirty="0"/>
              <a:t> </a:t>
            </a:r>
            <a:r>
              <a:rPr lang="en-GB" b="1" dirty="0" err="1"/>
              <a:t>referenties</a:t>
            </a:r>
            <a:endParaRPr lang="en-GB" b="1" dirty="0"/>
          </a:p>
        </p:txBody>
      </p:sp>
      <p:pic>
        <p:nvPicPr>
          <p:cNvPr id="4" name="Picture 3">
            <a:extLst>
              <a:ext uri="{FF2B5EF4-FFF2-40B4-BE49-F238E27FC236}">
                <a16:creationId xmlns:a16="http://schemas.microsoft.com/office/drawing/2014/main" id="{1D13049C-03EC-1A9E-BD3C-700D4C2518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6850" y="1857596"/>
            <a:ext cx="4629150" cy="990600"/>
          </a:xfrm>
          <a:prstGeom prst="rect">
            <a:avLst/>
          </a:prstGeom>
        </p:spPr>
      </p:pic>
      <p:pic>
        <p:nvPicPr>
          <p:cNvPr id="6" name="Picture 5">
            <a:extLst>
              <a:ext uri="{FF2B5EF4-FFF2-40B4-BE49-F238E27FC236}">
                <a16:creationId xmlns:a16="http://schemas.microsoft.com/office/drawing/2014/main" id="{A3F3C588-11D9-0644-A9D5-641CD44AA8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352" y="3004057"/>
            <a:ext cx="3551936" cy="2131162"/>
          </a:xfrm>
          <a:prstGeom prst="rect">
            <a:avLst/>
          </a:prstGeom>
        </p:spPr>
      </p:pic>
      <p:pic>
        <p:nvPicPr>
          <p:cNvPr id="8" name="Picture 7">
            <a:extLst>
              <a:ext uri="{FF2B5EF4-FFF2-40B4-BE49-F238E27FC236}">
                <a16:creationId xmlns:a16="http://schemas.microsoft.com/office/drawing/2014/main" id="{596CB74C-9FF0-FA56-6A20-19C6C5C1F0E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44056" y="1880044"/>
            <a:ext cx="4114800" cy="1114425"/>
          </a:xfrm>
          <a:prstGeom prst="rect">
            <a:avLst/>
          </a:prstGeom>
        </p:spPr>
      </p:pic>
      <p:pic>
        <p:nvPicPr>
          <p:cNvPr id="10" name="Picture 9">
            <a:extLst>
              <a:ext uri="{FF2B5EF4-FFF2-40B4-BE49-F238E27FC236}">
                <a16:creationId xmlns:a16="http://schemas.microsoft.com/office/drawing/2014/main" id="{9B0BB53B-F231-8CCE-9625-E74B0ABB19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352" y="5446941"/>
            <a:ext cx="3752850" cy="1219200"/>
          </a:xfrm>
          <a:prstGeom prst="rect">
            <a:avLst/>
          </a:prstGeom>
        </p:spPr>
      </p:pic>
      <p:pic>
        <p:nvPicPr>
          <p:cNvPr id="14" name="Picture 13">
            <a:extLst>
              <a:ext uri="{FF2B5EF4-FFF2-40B4-BE49-F238E27FC236}">
                <a16:creationId xmlns:a16="http://schemas.microsoft.com/office/drawing/2014/main" id="{1100FEA4-1C7C-EA20-1967-64C81807BB2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8362" y="3160934"/>
            <a:ext cx="3197352" cy="3197352"/>
          </a:xfrm>
          <a:prstGeom prst="rect">
            <a:avLst/>
          </a:prstGeom>
        </p:spPr>
      </p:pic>
      <p:pic>
        <p:nvPicPr>
          <p:cNvPr id="16" name="Picture 15">
            <a:extLst>
              <a:ext uri="{FF2B5EF4-FFF2-40B4-BE49-F238E27FC236}">
                <a16:creationId xmlns:a16="http://schemas.microsoft.com/office/drawing/2014/main" id="{4515AB64-3265-6E7B-4730-0F1249966EAB}"/>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976873" y="3325369"/>
            <a:ext cx="4057683" cy="1076325"/>
          </a:xfrm>
          <a:prstGeom prst="rect">
            <a:avLst/>
          </a:prstGeom>
        </p:spPr>
      </p:pic>
      <p:sp>
        <p:nvSpPr>
          <p:cNvPr id="24" name="Rectangle 23">
            <a:extLst>
              <a:ext uri="{FF2B5EF4-FFF2-40B4-BE49-F238E27FC236}">
                <a16:creationId xmlns:a16="http://schemas.microsoft.com/office/drawing/2014/main" id="{B3D0B749-C9B6-8952-B38C-37F37F2FE8B7}"/>
              </a:ext>
            </a:extLst>
          </p:cNvPr>
          <p:cNvSpPr/>
          <p:nvPr/>
        </p:nvSpPr>
        <p:spPr>
          <a:xfrm>
            <a:off x="7976873" y="4401693"/>
            <a:ext cx="4057684" cy="1200329"/>
          </a:xfrm>
          <a:prstGeom prst="rect">
            <a:avLst/>
          </a:prstGeom>
          <a:noFill/>
        </p:spPr>
        <p:txBody>
          <a:bodyPr wrap="square" lIns="91440" tIns="45720" rIns="91440" bIns="45720">
            <a:spAutoFit/>
          </a:bodyPr>
          <a:lstStyle/>
          <a:p>
            <a:pPr algn="ctr"/>
            <a:r>
              <a:rPr lang="nl-NL" altLang="zh-CN"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(Lid van FORDAQ – Bronze niveau</a:t>
            </a:r>
            <a:r>
              <a:rPr lang="en-US" altLang="zh-CN" sz="36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a:t>
            </a:r>
            <a:endParaRPr lang="en-GB" sz="36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45967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825BD-F579-E4CE-40DD-8BEB5D662A3B}"/>
              </a:ext>
            </a:extLst>
          </p:cNvPr>
          <p:cNvSpPr>
            <a:spLocks noGrp="1"/>
          </p:cNvSpPr>
          <p:nvPr>
            <p:ph type="title"/>
          </p:nvPr>
        </p:nvSpPr>
        <p:spPr>
          <a:xfrm>
            <a:off x="1965961" y="301752"/>
            <a:ext cx="9538652" cy="1603248"/>
          </a:xfrm>
        </p:spPr>
        <p:txBody>
          <a:bodyPr/>
          <a:lstStyle/>
          <a:p>
            <a:r>
              <a:rPr lang="en-GB" b="1" dirty="0"/>
              <a:t>Contact </a:t>
            </a:r>
            <a:r>
              <a:rPr lang="en-GB" b="1" dirty="0" err="1"/>
              <a:t>en</a:t>
            </a:r>
            <a:r>
              <a:rPr lang="en-GB" b="1" dirty="0"/>
              <a:t> </a:t>
            </a:r>
            <a:r>
              <a:rPr lang="en-GB" b="1" dirty="0" err="1"/>
              <a:t>bedrijfsgegevens</a:t>
            </a:r>
            <a:endParaRPr lang="en-GB" b="1" dirty="0"/>
          </a:p>
        </p:txBody>
      </p:sp>
      <p:sp>
        <p:nvSpPr>
          <p:cNvPr id="4" name="Rectangle 1">
            <a:extLst>
              <a:ext uri="{FF2B5EF4-FFF2-40B4-BE49-F238E27FC236}">
                <a16:creationId xmlns:a16="http://schemas.microsoft.com/office/drawing/2014/main" id="{72EDCA60-6E77-72E5-F549-915CA4189A01}"/>
              </a:ext>
            </a:extLst>
          </p:cNvPr>
          <p:cNvSpPr>
            <a:spLocks noGrp="1" noChangeArrowheads="1"/>
          </p:cNvSpPr>
          <p:nvPr>
            <p:ph idx="1"/>
          </p:nvPr>
        </p:nvSpPr>
        <p:spPr bwMode="auto">
          <a:xfrm>
            <a:off x="1737360" y="1295523"/>
            <a:ext cx="10454640" cy="5539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GB" sz="1600" dirty="0"/>
              <a:t>QUERCUS PARKET – </a:t>
            </a:r>
            <a:r>
              <a:rPr lang="en-GB" sz="1600" dirty="0" err="1"/>
              <a:t>Eenmanszaak</a:t>
            </a:r>
            <a:br>
              <a:rPr lang="en-GB" sz="1600" dirty="0"/>
            </a:br>
            <a:r>
              <a:rPr lang="en-GB" sz="1600" dirty="0"/>
              <a:t>Adres:</a:t>
            </a:r>
            <a:br>
              <a:rPr lang="en-GB" sz="1600" dirty="0"/>
            </a:br>
            <a:r>
              <a:rPr lang="en-GB" sz="1600" dirty="0"/>
              <a:t>Nikole </a:t>
            </a:r>
            <a:r>
              <a:rPr lang="en-GB" sz="1600" dirty="0" err="1"/>
              <a:t>Tesle</a:t>
            </a:r>
            <a:r>
              <a:rPr lang="en-GB" sz="1600" dirty="0"/>
              <a:t> 137, 22321 </a:t>
            </a:r>
            <a:r>
              <a:rPr lang="en-GB" sz="1600" dirty="0" err="1"/>
              <a:t>Ljukovo</a:t>
            </a:r>
            <a:r>
              <a:rPr lang="en-GB" sz="1600" dirty="0"/>
              <a:t>, </a:t>
            </a:r>
            <a:r>
              <a:rPr lang="en-GB" sz="1600" dirty="0" err="1"/>
              <a:t>Servië</a:t>
            </a:r>
            <a:endParaRPr lang="en-GB" sz="1600" dirty="0"/>
          </a:p>
          <a:p>
            <a:r>
              <a:rPr lang="en-GB" sz="1600" dirty="0"/>
              <a:t>Contact:</a:t>
            </a:r>
            <a:br>
              <a:rPr lang="en-GB" sz="1600" dirty="0"/>
            </a:br>
            <a:r>
              <a:rPr lang="en-GB" sz="1600" dirty="0"/>
              <a:t>E-mail: quercus.parket@gmail.com</a:t>
            </a:r>
            <a:br>
              <a:rPr lang="en-GB" sz="1600" dirty="0"/>
            </a:br>
            <a:r>
              <a:rPr lang="en-GB" sz="1600" dirty="0" err="1"/>
              <a:t>Telefoon</a:t>
            </a:r>
            <a:r>
              <a:rPr lang="en-GB" sz="1600" dirty="0"/>
              <a:t>: +381 22 58 77 50</a:t>
            </a:r>
          </a:p>
          <a:p>
            <a:r>
              <a:rPr lang="en-GB" sz="1600" dirty="0" err="1"/>
              <a:t>Openingstijden</a:t>
            </a:r>
            <a:r>
              <a:rPr lang="en-GB" sz="1600" dirty="0"/>
              <a:t>:</a:t>
            </a:r>
            <a:br>
              <a:rPr lang="en-GB" sz="1600" dirty="0"/>
            </a:br>
            <a:r>
              <a:rPr lang="en-GB" sz="1600" dirty="0" err="1"/>
              <a:t>Maandag</a:t>
            </a:r>
            <a:r>
              <a:rPr lang="en-GB" sz="1600" dirty="0"/>
              <a:t> – </a:t>
            </a:r>
            <a:r>
              <a:rPr lang="en-GB" sz="1600" dirty="0" err="1"/>
              <a:t>Vrijdag</a:t>
            </a:r>
            <a:r>
              <a:rPr lang="en-GB" sz="1600" dirty="0"/>
              <a:t> | 07:00 – 15:00</a:t>
            </a:r>
          </a:p>
          <a:p>
            <a:r>
              <a:rPr lang="en-GB" sz="1600" dirty="0" err="1"/>
              <a:t>Bedrijfsinformatie</a:t>
            </a:r>
            <a:r>
              <a:rPr lang="en-GB" sz="1600" dirty="0"/>
              <a:t>:</a:t>
            </a:r>
            <a:br>
              <a:rPr lang="en-GB" sz="1600" dirty="0"/>
            </a:br>
            <a:r>
              <a:rPr lang="en-GB" sz="1600" dirty="0"/>
              <a:t>BTW-</a:t>
            </a:r>
            <a:r>
              <a:rPr lang="en-GB" sz="1600" dirty="0" err="1"/>
              <a:t>nummer</a:t>
            </a:r>
            <a:r>
              <a:rPr lang="en-GB" sz="1600" dirty="0"/>
              <a:t> (PIB): 106197782</a:t>
            </a:r>
            <a:br>
              <a:rPr lang="en-GB" sz="1600" dirty="0"/>
            </a:br>
            <a:r>
              <a:rPr lang="en-GB" sz="1600" dirty="0" err="1"/>
              <a:t>Registratienummer</a:t>
            </a:r>
            <a:r>
              <a:rPr lang="en-GB" sz="1600" dirty="0"/>
              <a:t>: 61620117</a:t>
            </a:r>
          </a:p>
          <a:p>
            <a:r>
              <a:rPr lang="en-GB" sz="1600" dirty="0" err="1"/>
              <a:t>Bankgegevens</a:t>
            </a:r>
            <a:r>
              <a:rPr lang="en-GB" sz="1600" dirty="0"/>
              <a:t>:</a:t>
            </a:r>
            <a:br>
              <a:rPr lang="en-GB" sz="1600" dirty="0"/>
            </a:br>
            <a:r>
              <a:rPr lang="en-GB" sz="1600" dirty="0"/>
              <a:t>OTP Bank </a:t>
            </a:r>
            <a:r>
              <a:rPr lang="en-GB" sz="1600" dirty="0" err="1"/>
              <a:t>Servië</a:t>
            </a:r>
            <a:r>
              <a:rPr lang="en-GB" sz="1600" dirty="0"/>
              <a:t> (Novi Sad)</a:t>
            </a:r>
            <a:br>
              <a:rPr lang="en-GB" sz="1600" dirty="0"/>
            </a:br>
            <a:r>
              <a:rPr lang="en-GB" sz="1600" dirty="0"/>
              <a:t>IBAN: RS35 3259 6015 0046 8686 36</a:t>
            </a:r>
            <a:br>
              <a:rPr lang="en-GB" sz="1600" dirty="0"/>
            </a:br>
            <a:r>
              <a:rPr lang="en-GB" sz="1600" dirty="0"/>
              <a:t>SWIFT: OTPVRS22</a:t>
            </a:r>
          </a:p>
          <a:p>
            <a:r>
              <a:rPr lang="en-GB" sz="1600" dirty="0" err="1"/>
              <a:t>Locatie</a:t>
            </a:r>
            <a:r>
              <a:rPr lang="en-GB" sz="1600" dirty="0"/>
              <a:t>:</a:t>
            </a:r>
            <a:br>
              <a:rPr lang="en-GB" sz="1600" dirty="0"/>
            </a:br>
            <a:r>
              <a:rPr lang="en-GB" sz="1600" dirty="0" err="1"/>
              <a:t>Zagerij</a:t>
            </a:r>
            <a:r>
              <a:rPr lang="en-GB" sz="1600" dirty="0"/>
              <a:t> “</a:t>
            </a:r>
            <a:r>
              <a:rPr lang="en-GB" sz="1600" dirty="0" err="1"/>
              <a:t>Strela</a:t>
            </a:r>
            <a:r>
              <a:rPr lang="en-GB" sz="1600" dirty="0"/>
              <a:t>” – Quercus </a:t>
            </a:r>
            <a:r>
              <a:rPr lang="en-GB" sz="1600" dirty="0" err="1"/>
              <a:t>Parket</a:t>
            </a:r>
            <a:endParaRPr lang="en-GB" sz="1600" dirty="0"/>
          </a:p>
          <a:p>
            <a:r>
              <a:rPr lang="en-GB" sz="1600" dirty="0"/>
              <a:t>FSC-</a:t>
            </a:r>
            <a:r>
              <a:rPr lang="en-GB" sz="1600" dirty="0" err="1"/>
              <a:t>licentie</a:t>
            </a:r>
            <a:r>
              <a:rPr lang="en-GB" sz="1600" dirty="0"/>
              <a:t>: C214521</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262419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112</TotalTime>
  <Words>840</Words>
  <Application>Microsoft Office PowerPoint</Application>
  <PresentationFormat>Widescreen</PresentationFormat>
  <Paragraphs>31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Wisp</vt:lpstr>
      <vt:lpstr>PowerPoint Presentation</vt:lpstr>
      <vt:lpstr>Introductie</vt:lpstr>
      <vt:lpstr>Geschiedenis</vt:lpstr>
      <vt:lpstr>Turnkey Hardhoutverwerkingsfaciliteit</vt:lpstr>
      <vt:lpstr>Inkoop, Compliance &amp; Traceerbaarheid</vt:lpstr>
      <vt:lpstr>Marktkansen – Europees eiken en hardhout</vt:lpstr>
      <vt:lpstr>Strategisch knooppunt – toegang tot grondstoffen en export</vt:lpstr>
      <vt:lpstr>Klantenportfolio en referenties</vt:lpstr>
      <vt:lpstr>Contact en bedrijfsgegevens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Goran Nisevic</dc:creator>
  <cp:lastModifiedBy>Goran Nisevic</cp:lastModifiedBy>
  <cp:revision>34</cp:revision>
  <dcterms:created xsi:type="dcterms:W3CDTF">2026-03-27T12:34:22Z</dcterms:created>
  <dcterms:modified xsi:type="dcterms:W3CDTF">2026-03-28T11:07:15Z</dcterms:modified>
</cp:coreProperties>
</file>